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10"/>
  </p:notesMasterIdLst>
  <p:sldIdLst>
    <p:sldId id="1434" r:id="rId5"/>
    <p:sldId id="1433" r:id="rId6"/>
    <p:sldId id="286" r:id="rId7"/>
    <p:sldId id="278" r:id="rId8"/>
    <p:sldId id="285" r:id="rId9"/>
    <p:sldId id="288" r:id="rId10"/>
    <p:sldId id="832" r:id="rId11"/>
    <p:sldId id="256" r:id="rId12"/>
    <p:sldId id="1317" r:id="rId13"/>
    <p:sldId id="833" r:id="rId14"/>
    <p:sldId id="280" r:id="rId15"/>
    <p:sldId id="306" r:id="rId16"/>
    <p:sldId id="1346" r:id="rId17"/>
    <p:sldId id="1315" r:id="rId18"/>
    <p:sldId id="1316" r:id="rId19"/>
    <p:sldId id="853" r:id="rId20"/>
    <p:sldId id="888" r:id="rId21"/>
    <p:sldId id="1359" r:id="rId22"/>
    <p:sldId id="1360" r:id="rId23"/>
    <p:sldId id="847" r:id="rId24"/>
    <p:sldId id="1361" r:id="rId25"/>
    <p:sldId id="1354" r:id="rId26"/>
    <p:sldId id="1362" r:id="rId27"/>
    <p:sldId id="1363" r:id="rId28"/>
    <p:sldId id="1366" r:id="rId29"/>
    <p:sldId id="1355" r:id="rId30"/>
    <p:sldId id="1364" r:id="rId31"/>
    <p:sldId id="1365" r:id="rId32"/>
    <p:sldId id="1356" r:id="rId33"/>
    <p:sldId id="1367" r:id="rId34"/>
    <p:sldId id="1357" r:id="rId35"/>
    <p:sldId id="1368" r:id="rId36"/>
    <p:sldId id="1369" r:id="rId37"/>
    <p:sldId id="1372" r:id="rId38"/>
    <p:sldId id="1371" r:id="rId39"/>
    <p:sldId id="1370" r:id="rId40"/>
    <p:sldId id="1358" r:id="rId41"/>
    <p:sldId id="1373" r:id="rId42"/>
    <p:sldId id="893" r:id="rId43"/>
    <p:sldId id="1374" r:id="rId44"/>
    <p:sldId id="1375" r:id="rId45"/>
    <p:sldId id="1379" r:id="rId46"/>
    <p:sldId id="1376" r:id="rId47"/>
    <p:sldId id="1436" r:id="rId48"/>
    <p:sldId id="842" r:id="rId49"/>
    <p:sldId id="1437" r:id="rId50"/>
    <p:sldId id="869" r:id="rId51"/>
    <p:sldId id="859" r:id="rId52"/>
    <p:sldId id="1352" r:id="rId53"/>
    <p:sldId id="1377" r:id="rId54"/>
    <p:sldId id="870" r:id="rId55"/>
    <p:sldId id="898" r:id="rId56"/>
    <p:sldId id="1378" r:id="rId57"/>
    <p:sldId id="1380" r:id="rId58"/>
    <p:sldId id="1381" r:id="rId59"/>
    <p:sldId id="1382" r:id="rId60"/>
    <p:sldId id="1383" r:id="rId61"/>
    <p:sldId id="1384" r:id="rId62"/>
    <p:sldId id="1385" r:id="rId63"/>
    <p:sldId id="1386" r:id="rId64"/>
    <p:sldId id="1387" r:id="rId65"/>
    <p:sldId id="1388" r:id="rId66"/>
    <p:sldId id="1394" r:id="rId67"/>
    <p:sldId id="1391" r:id="rId68"/>
    <p:sldId id="1395" r:id="rId69"/>
    <p:sldId id="1399" r:id="rId70"/>
    <p:sldId id="1400" r:id="rId71"/>
    <p:sldId id="1401" r:id="rId72"/>
    <p:sldId id="1402" r:id="rId73"/>
    <p:sldId id="1403" r:id="rId74"/>
    <p:sldId id="1404" r:id="rId75"/>
    <p:sldId id="1405" r:id="rId76"/>
    <p:sldId id="1406" r:id="rId77"/>
    <p:sldId id="1407" r:id="rId78"/>
    <p:sldId id="1408" r:id="rId79"/>
    <p:sldId id="1409" r:id="rId80"/>
    <p:sldId id="885" r:id="rId81"/>
    <p:sldId id="1410" r:id="rId82"/>
    <p:sldId id="1435" r:id="rId83"/>
    <p:sldId id="1411" r:id="rId84"/>
    <p:sldId id="894" r:id="rId85"/>
    <p:sldId id="863" r:id="rId86"/>
    <p:sldId id="862" r:id="rId87"/>
    <p:sldId id="864" r:id="rId88"/>
    <p:sldId id="1413" r:id="rId89"/>
    <p:sldId id="1414" r:id="rId90"/>
    <p:sldId id="1415" r:id="rId91"/>
    <p:sldId id="1416" r:id="rId92"/>
    <p:sldId id="1417" r:id="rId93"/>
    <p:sldId id="1418" r:id="rId94"/>
    <p:sldId id="1419" r:id="rId95"/>
    <p:sldId id="1422" r:id="rId96"/>
    <p:sldId id="1421" r:id="rId97"/>
    <p:sldId id="1420" r:id="rId98"/>
    <p:sldId id="1423" r:id="rId99"/>
    <p:sldId id="1425" r:id="rId100"/>
    <p:sldId id="1424" r:id="rId101"/>
    <p:sldId id="1426" r:id="rId102"/>
    <p:sldId id="1427" r:id="rId103"/>
    <p:sldId id="951" r:id="rId104"/>
    <p:sldId id="1428" r:id="rId105"/>
    <p:sldId id="1429" r:id="rId106"/>
    <p:sldId id="1430" r:id="rId107"/>
    <p:sldId id="1431" r:id="rId108"/>
    <p:sldId id="1432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00FF"/>
    <a:srgbClr val="3366FF"/>
    <a:srgbClr val="0000FF"/>
    <a:srgbClr val="7698D4"/>
    <a:srgbClr val="FFFF99"/>
    <a:srgbClr val="01006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80024" autoAdjust="0"/>
  </p:normalViewPr>
  <p:slideViewPr>
    <p:cSldViewPr snapToGrid="0">
      <p:cViewPr varScale="1">
        <p:scale>
          <a:sx n="89" d="100"/>
          <a:sy n="89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67811-8BE2-4ADE-8A0A-114A7266FABD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9E4A-34A0-4B72-ACA8-B3E135137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test#cite_note-Turing-1950-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rtificial_intelligence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1GCEB_enCA925CA925&amp;sxsrf=ALeKk02VZS9v4k7F9MvjSW6VVTz--UjQQg:1609976143704&amp;q=Sundar+Pichai&amp;stick=H4sIAAAAAAAAAONgVuLSz9U3sExPKTY3ecRoyi3w8sc9YSmdSWtOXmNU4-IKzsgvd80rySypFJLgYoOy-KR4uJC08Sxi5Q0uzUtJLFIIyEzOSMwEAG8r_JxWAAAA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/>
              </a:rPr>
              <a:t>[2]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test of a machine's ability to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Artificial intelligence"/>
              </a:rPr>
              <a:t>exhibit intelligent </a:t>
            </a:r>
            <a:r>
              <a:rPr 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Artificial intelligence"/>
              </a:rPr>
              <a:t>behaviour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equivalent to, or indistinguishable from, that of a human. 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Turing proposed that a human evaluator would judge natural language conversations between a human and a machine designed to generate human-like responses.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543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409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37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97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https://cs.nyu.edu/~grishman/jet/guide/PennPOS.html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32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394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27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776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74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045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Times-Bold"/>
              </a:rPr>
              <a:t>conversational agents </a:t>
            </a:r>
            <a:r>
              <a:rPr lang="en-US" sz="1800" b="0" i="0" u="none" strike="noStrike" baseline="0" dirty="0">
                <a:latin typeface="Times-Roman"/>
              </a:rPr>
              <a:t>or </a:t>
            </a:r>
            <a:r>
              <a:rPr lang="en-US" sz="1800" b="1" i="0" u="none" strike="noStrike" baseline="0" dirty="0">
                <a:latin typeface="Times-Bold"/>
              </a:rPr>
              <a:t>dialogue systems</a:t>
            </a:r>
            <a:r>
              <a:rPr lang="en-US" sz="1800" b="0" i="0" u="none" strike="noStrike" baseline="0" dirty="0">
                <a:latin typeface="Times-Roman"/>
              </a:rPr>
              <a:t>: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latin typeface="Times-Roman"/>
              </a:rPr>
              <a:t>Language input (</a:t>
            </a:r>
            <a:r>
              <a:rPr lang="en-US" sz="1800" b="1" i="0" u="none" strike="noStrike" baseline="0" dirty="0">
                <a:latin typeface="Times-Bold"/>
              </a:rPr>
              <a:t>automatic speech recognition </a:t>
            </a:r>
            <a:r>
              <a:rPr lang="en-US" sz="1800" b="0" i="0" u="none" strike="noStrike" baseline="0" dirty="0">
                <a:latin typeface="Times-Roman"/>
              </a:rPr>
              <a:t>and </a:t>
            </a:r>
            <a:r>
              <a:rPr lang="en-US" sz="1800" b="1" i="0" u="none" strike="noStrike" baseline="0" dirty="0">
                <a:latin typeface="Times-Bold"/>
              </a:rPr>
              <a:t>natural language understanding</a:t>
            </a:r>
            <a:r>
              <a:rPr lang="en-US" sz="1800" b="0" i="0" u="none" strike="noStrike" baseline="0" dirty="0">
                <a:latin typeface="Times-Roman"/>
              </a:rPr>
              <a:t>) 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latin typeface="Times-Roman"/>
              </a:rPr>
              <a:t>Language output (dialogue and response planning and </a:t>
            </a:r>
            <a:r>
              <a:rPr lang="en-US" sz="1800" b="1" i="0" u="none" strike="noStrike" baseline="0" dirty="0">
                <a:latin typeface="Times-Bold"/>
              </a:rPr>
              <a:t>speech synthesis</a:t>
            </a:r>
            <a:r>
              <a:rPr lang="en-US" sz="1800" b="0" i="0" u="none" strike="noStrike" baseline="0" dirty="0">
                <a:latin typeface="Times-Roman"/>
              </a:rPr>
              <a:t>).</a:t>
            </a:r>
          </a:p>
          <a:p>
            <a:pPr marL="285750" indent="-285750" algn="l">
              <a:buFontTx/>
              <a:buChar char="-"/>
            </a:pPr>
            <a:endParaRPr lang="en-US" sz="1800" b="0" i="0" u="none" strike="noStrike" baseline="0" dirty="0">
              <a:latin typeface="Times-Roman"/>
            </a:endParaRPr>
          </a:p>
          <a:p>
            <a:pPr marL="0" indent="0" algn="l">
              <a:buFontTx/>
              <a:buNone/>
            </a:pPr>
            <a:r>
              <a:rPr lang="en-US" sz="1800" b="0" i="0" u="none" strike="noStrike" baseline="0" dirty="0">
                <a:latin typeface="Times-Roman"/>
              </a:rPr>
              <a:t>Applications:</a:t>
            </a: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latin typeface="Times-Bold"/>
              </a:rPr>
              <a:t>Machine translation</a:t>
            </a:r>
            <a:endParaRPr lang="en-US" sz="1800" b="0" i="0" u="none" strike="noStrike" baseline="0" dirty="0">
              <a:latin typeface="Times-Roman"/>
            </a:endParaRPr>
          </a:p>
          <a:p>
            <a:pPr marL="285750" indent="-285750" algn="l">
              <a:buFontTx/>
              <a:buChar char="-"/>
            </a:pPr>
            <a:r>
              <a:rPr lang="en-US" sz="1800" b="0" i="0" u="none" strike="noStrike" baseline="0" dirty="0">
                <a:latin typeface="Times-Bold"/>
              </a:rPr>
              <a:t>Web-based question answering </a:t>
            </a:r>
            <a:r>
              <a:rPr lang="en-US" sz="1800" b="0" i="0" u="none" strike="noStrike" baseline="0" dirty="0">
                <a:latin typeface="Times-Bold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latin typeface="Times-Roman"/>
              </a:rPr>
              <a:t>generalization of simple Web search</a:t>
            </a:r>
          </a:p>
          <a:p>
            <a:pPr marL="742950" lvl="1" indent="-285750" algn="l">
              <a:buFontTx/>
              <a:buChar char="-"/>
            </a:pPr>
            <a:r>
              <a:rPr lang="en-US" sz="1800" b="0" i="0" u="none" strike="noStrike" baseline="0" dirty="0">
                <a:latin typeface="Times-Roman"/>
              </a:rPr>
              <a:t>D</a:t>
            </a:r>
            <a:r>
              <a:rPr lang="en-US" sz="1800" b="0" i="0" u="none" strike="noStrike" baseline="0" dirty="0">
                <a:latin typeface="Times-Bold"/>
              </a:rPr>
              <a:t>efinition </a:t>
            </a:r>
            <a:r>
              <a:rPr lang="en-US" sz="1800" b="0" i="0" u="none" strike="noStrike" baseline="0" dirty="0">
                <a:latin typeface="Times-Roman"/>
              </a:rPr>
              <a:t>questions: What does “divergent” mean?</a:t>
            </a:r>
          </a:p>
          <a:p>
            <a:pPr marL="742950" lvl="1" indent="-285750" algn="l">
              <a:buFontTx/>
              <a:buChar char="-"/>
            </a:pPr>
            <a:r>
              <a:rPr lang="en-US" sz="1800" b="0" i="0" u="none" strike="noStrike" baseline="0" dirty="0">
                <a:latin typeface="Times-Roman"/>
              </a:rPr>
              <a:t>Simple </a:t>
            </a:r>
            <a:r>
              <a:rPr lang="en-US" sz="1800" b="0" i="0" u="none" strike="noStrike" baseline="0" dirty="0">
                <a:latin typeface="Times-Bold"/>
              </a:rPr>
              <a:t>factoid </a:t>
            </a:r>
            <a:r>
              <a:rPr lang="en-US" sz="1800" b="0" i="0" u="none" strike="noStrike" baseline="0" dirty="0">
                <a:latin typeface="Times-Roman"/>
              </a:rPr>
              <a:t>questions like dates and locations:  What year was Abraham Lincoln born?</a:t>
            </a:r>
          </a:p>
          <a:p>
            <a:pPr marL="742950" lvl="1" indent="-285750" algn="l">
              <a:buFontTx/>
              <a:buChar char="-"/>
            </a:pPr>
            <a:r>
              <a:rPr lang="en-US" sz="1800" b="0" i="0" u="none" strike="noStrike" baseline="0" dirty="0">
                <a:latin typeface="Times-Roman"/>
              </a:rPr>
              <a:t>I</a:t>
            </a:r>
            <a:r>
              <a:rPr lang="en-US" sz="1800" b="0" i="0" u="none" strike="noStrike" baseline="0" dirty="0">
                <a:latin typeface="Times-Bold"/>
              </a:rPr>
              <a:t>nference </a:t>
            </a:r>
            <a:r>
              <a:rPr lang="en-US" sz="1800" b="0" i="0" u="none" strike="noStrike" baseline="0" dirty="0">
                <a:latin typeface="Times-Roman"/>
              </a:rPr>
              <a:t>(drawing conclusions based on known facts), or synthesizing and summarizing information from multiple sources or Web pages</a:t>
            </a:r>
          </a:p>
          <a:p>
            <a:pPr marL="1200150" lvl="2" indent="-285750" algn="l">
              <a:buFontTx/>
              <a:buChar char="-"/>
            </a:pPr>
            <a:r>
              <a:rPr lang="en-US" sz="1800" b="0" i="0" u="none" strike="noStrike" baseline="0" dirty="0">
                <a:latin typeface="Times-Bold"/>
              </a:rPr>
              <a:t>Information Extraction (IE)</a:t>
            </a:r>
          </a:p>
          <a:p>
            <a:pPr marL="1200150" lvl="2" indent="-285750" algn="l">
              <a:buFontTx/>
              <a:buChar char="-"/>
            </a:pPr>
            <a:r>
              <a:rPr lang="en-US" sz="1800" b="0" i="0" u="none" strike="noStrike" baseline="0" dirty="0">
                <a:latin typeface="Times-Bold"/>
              </a:rPr>
              <a:t>Word Sense Disambiguation (WSD)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3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340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724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425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989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165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https://demo.allennlp.org/coreference-resolution/MjYzNDkxMQ==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36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824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167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548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8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1A0DAB"/>
                </a:solidFill>
                <a:effectLst/>
                <a:latin typeface="Google Sans"/>
                <a:hlinkClick r:id="rId3"/>
              </a:rPr>
              <a:t>Sundar Pichai</a:t>
            </a:r>
            <a:endParaRPr lang="en-US" b="0" i="0" u="sng" dirty="0">
              <a:solidFill>
                <a:srgbClr val="1A0DAB"/>
              </a:solidFill>
              <a:effectLst/>
              <a:latin typeface="Google Sans"/>
            </a:endParaRPr>
          </a:p>
          <a:p>
            <a:r>
              <a:rPr lang="en-US" b="0" i="0" u="sng" dirty="0">
                <a:solidFill>
                  <a:srgbClr val="1A0DAB"/>
                </a:solidFill>
                <a:effectLst/>
                <a:latin typeface="Google Sans"/>
              </a:rPr>
              <a:t>Google’s CEO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1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761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https://en.wikipedia.org/wiki/Speech_disfluency</a:t>
            </a:r>
          </a:p>
          <a:p>
            <a:r>
              <a:rPr lang="en-US" dirty="0"/>
              <a:t>https://www.nltk.org/api/nltk.tokenize.html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7289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Lattice-Based Recurrent Neural Network Encoders for Neural Machine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8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https://en.wikipedia.org/wiki/Speech_disfluency</a:t>
            </a:r>
          </a:p>
          <a:p>
            <a:r>
              <a:rPr lang="en-US" dirty="0"/>
              <a:t>https://www.nltk.org/api/nltk.tokenize.html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521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https://en.wikipedia.org/wiki/Speech_disfluency</a:t>
            </a:r>
          </a:p>
          <a:p>
            <a:r>
              <a:rPr lang="en-US" dirty="0"/>
              <a:t>https://www.nltk.org/api/nltk.tokenize.html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901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https://en.wikipedia.org/wiki/Speech_disfluency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977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51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035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787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92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373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268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9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40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18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656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598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2447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2894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2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704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17128781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17128781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6489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129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0700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9562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678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3421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9250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9109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9926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Bostrom, K. and G. Durrett. 2020. Byte pair encoding is suboptimal for language model pretraining. Findings of EMNLP.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659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810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8675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Lattice-Based Recurrent Neural Network Encoders for Neural Machine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9947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Lattice-Based Recurrent Neural Network Encoders for Neural Machine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3255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Lattice-Based Recurrent Neural Network Encoders for Neural Machine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2268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https://docs.google.com/document/d/14PWeoTkrnKk9H8_7CfVbdvuoFZ7jYivNTkBX2Hj7qLw/edit</a:t>
            </a:r>
          </a:p>
          <a:p>
            <a:endParaRPr lang="en-US" dirty="0"/>
          </a:p>
          <a:p>
            <a:r>
              <a:rPr lang="en-US" dirty="0"/>
              <a:t>http://www.nltk.org/nltk_data/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134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Statements for Natural Language Processing: Toward Mitigating System Bias and Enabling Better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9047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the vocabulary size for a text goes up significantly faster than the square root of its length in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0685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2179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4174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383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245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923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0077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2849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8069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2857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0107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3060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2476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6033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73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042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0939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004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469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825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9694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9104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87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4A3E8-9AFD-4626-AE13-AF0B377EF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15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685D-CEF2-4D20-91C5-DEE4AA5EF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E2F76-68C4-4CDC-A666-EFF93766A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1F10D-6EA1-4A55-AEEA-0DBD5969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BB0B3-7FA4-48F5-96E3-BA961AD0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48F7E-A61A-49BA-8F3E-1ACE9FAE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1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3FDF-E30D-4F38-80E7-901E0E19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5F58C-45E9-41B9-A73D-98C5B2329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4B6D9-AD0D-452D-9E59-EE06DF8B9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8FB95-D8ED-4A88-B4FC-384E8CF3E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DF89F-36AE-46FD-A25B-3A39645E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7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37F72-5088-41DF-BE83-237632B42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A7228-EB69-44DA-A56B-FE3526983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1D1F4-1E51-4F50-810E-14F2CCC5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24DE-6ED8-4ED4-9CD0-A2899005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FD869-1154-44D9-B028-8677C54B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13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825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1000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59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8250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3298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350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7171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831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5ABE-7787-4FE7-A43E-1B5D0FDA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4842E-2B54-4FEB-9D06-2917BCD72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16C2D-E101-45E0-BC29-D5873CC6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AD343-651F-4EDE-93AE-F47456B0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FDD98-0A79-4314-9837-CEB45240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20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836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9583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1474237"/>
            <a:ext cx="9603275" cy="379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996" y="1412206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70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80981" y="6354422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67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1474237"/>
            <a:ext cx="9603275" cy="379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996" y="1412206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69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784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27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488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84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6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66E9-056E-4406-897C-B761E6C0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21BF9-4DBD-4D6F-97C3-DC04A1C5E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7287-2999-411B-986A-111AD7F2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AB4E4-9BB7-4802-93C8-6AC62BBA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55536-F208-4803-82F3-0E2A4215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58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25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0913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827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3235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3466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2183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77942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272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80132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450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716D-FF31-4C31-B8F7-B6E09AA9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32D8C-924C-4F36-9BAC-146F6B6CA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8C052-1C74-412C-8634-61A329D4B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33A3B-11C5-4220-94D8-44FA772C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FF07B-F49A-4D0B-9F7A-2EA39AE4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9C078-99BA-4EB0-8E10-6CC9D1FF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180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26577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1780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8297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3687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682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E028-E48B-4492-95D5-8EDB9BFF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C2530-728E-4378-95BB-5D9D5BFC3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70EB4-91D9-421D-95BB-716B28A4E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6DE04-BEF8-4F82-95E2-FD4FEF04C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375E0-3F7F-4E3A-92F9-6CED0E3AC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5CBD1-AAAC-4215-8D56-B5D179E5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5F1320-0A9F-474E-921E-B06CC8083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C5A84-5661-4B9B-806C-9BFE01F8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1B76-7B83-455C-98E4-2A217F38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AD4B13-AEDD-4270-B214-14EA2831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2A420-8341-45DF-A1B8-EFFFA1B5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D282D-F4B8-4E00-AD66-CA7B7304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6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B9366-C8D7-4203-86D6-012CBD36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81451-8622-4884-9348-EB5AF6EAD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C7F6D-2205-4E3F-B470-CE7C8316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6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5E37-3BD4-4DAB-9F1F-BE540B69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F830-7CC7-42A5-A60E-85FCA3DF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29E51-673C-4BAB-9552-16A66F20C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81C55-894E-4DB0-9D42-43BB85EA7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48F61-242B-4CB1-9E10-E4E3127B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35D47-8B54-472C-93F2-8732CEC4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0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CD6E-9AB7-4331-9807-954F99FB5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9AF573-53CE-49E8-A8D5-F16FDF8D9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B71FE-14E8-4392-8F71-52201ED51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6A0CC-BA13-45DA-920D-AC834BBD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AB040-56DF-4C30-9F61-2BD236B4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AF66D-E57D-40AB-B2CD-C86755E54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7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9838EA-3059-4E11-BA67-95F3BE07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32DB2-F52C-4787-9BEF-BAE8F8FBC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80BF6-1D2D-44B9-BAE7-A61E5B4C3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A5D1C-888E-4CE9-A1C9-2896D64BAE75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27E6C-ADFE-474A-89B9-66DB71018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137FC-96ED-46BC-92A5-34BF687ED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A48A7-1D84-406F-97F3-40C82B056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6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7808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9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8" y="1527"/>
            <a:ext cx="9603275" cy="1049235"/>
          </a:xfrm>
          <a:prstGeom prst="rect">
            <a:avLst/>
          </a:prstGeom>
        </p:spPr>
        <p:txBody>
          <a:bodyPr vert="horz" lIns="91440" tIns="2743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9" y="61966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C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6198496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43834" y="0"/>
            <a:ext cx="811019" cy="1049234"/>
          </a:xfrm>
          <a:prstGeom prst="rect">
            <a:avLst/>
          </a:prstGeom>
        </p:spPr>
        <p:txBody>
          <a:bodyPr vert="horz" lIns="91440" tIns="2743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8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Segoe UI Light (Headings)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Segoe UI Light (Headings)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Segoe UI Light (Headings)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Segoe UI Light (Headings)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Segoe UI Light (Headings)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Segoe UI Light (Headings)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9633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6.jpeg"/><Relationship Id="rId4" Type="http://schemas.microsoft.com/office/2007/relationships/hdphoto" Target="../media/hdphoto1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B19A4-BF16-4EAB-8D34-D67F24B38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63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ED30A341-0850-40D9-A9DF-E27522675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64FAD-78A9-4E4E-AEE3-9BA5E8E163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60" r="18753"/>
          <a:stretch/>
        </p:blipFill>
        <p:spPr>
          <a:xfrm>
            <a:off x="20" y="719631"/>
            <a:ext cx="7217592" cy="5418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12EA5-DA56-4C65-91E6-85CE11D442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5" t="5039" r="1807" b="2907"/>
          <a:stretch/>
        </p:blipFill>
        <p:spPr>
          <a:xfrm>
            <a:off x="7102371" y="719631"/>
            <a:ext cx="5089629" cy="2354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7F96FC-486D-4D8C-BE3F-EF332021D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371" y="3073647"/>
            <a:ext cx="5089628" cy="30647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DC31C7-BB31-4861-BEAC-8D19B32BFF25}"/>
              </a:ext>
            </a:extLst>
          </p:cNvPr>
          <p:cNvCxnSpPr>
            <a:cxnSpLocks/>
          </p:cNvCxnSpPr>
          <p:nvPr/>
        </p:nvCxnSpPr>
        <p:spPr>
          <a:xfrm flipH="1">
            <a:off x="9993854" y="2893807"/>
            <a:ext cx="419549" cy="157061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780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34B0AF-06C8-47F9-AF46-CD61100B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00" y="0"/>
            <a:ext cx="11137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710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Spelling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Correction via Minimum Edit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CACA7D-597B-47DD-B56A-71A9D55862C3}"/>
                  </a:ext>
                </a:extLst>
              </p:cNvPr>
              <p:cNvSpPr txBox="1"/>
              <p:nvPr/>
            </p:nvSpPr>
            <p:spPr>
              <a:xfrm>
                <a:off x="-9564" y="2521059"/>
                <a:ext cx="12192000" cy="1384995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Levenshtein (1966)</a:t>
                </a:r>
              </a:p>
              <a:p>
                <a:pPr marR="0" lvl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Time Complexity: O(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 Light" panose="020B0502040204020203" pitchFamily="34" charset="0"/>
                      </a:rPr>
                      <m:t>𝑛</m:t>
                    </m:r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×</m:t>
                    </m:r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 Light" panose="020B0502040204020203" pitchFamily="34" charset="0"/>
                      </a:rPr>
                      <m:t>𝑚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)</a:t>
                </a:r>
              </a:p>
              <a:p>
                <a:pPr marR="0" lvl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8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Space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Complexity</a:t>
                </a:r>
                <a:r>
                  <a:rPr lang="en-US" sz="28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: O(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 Light" panose="020B0502040204020203" pitchFamily="34" charset="0"/>
                      </a:rPr>
                      <m:t>𝑛</m:t>
                    </m:r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 Light" panose="020B0502040204020203" pitchFamily="34" charset="0"/>
                      </a:rPr>
                      <m:t>×</m:t>
                    </m:r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 Light" panose="020B0502040204020203" pitchFamily="34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CACA7D-597B-47DD-B56A-71A9D5586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64" y="2521059"/>
                <a:ext cx="12192000" cy="1384995"/>
              </a:xfrm>
              <a:prstGeom prst="rect">
                <a:avLst/>
              </a:prstGeom>
              <a:blipFill>
                <a:blip r:embed="rId5"/>
                <a:stretch>
                  <a:fillRect t="-4846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138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Learn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to Correct Spellings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C7C43-1360-4A30-9A1E-75ED6972DEA2}"/>
              </a:ext>
            </a:extLst>
          </p:cNvPr>
          <p:cNvSpPr txBox="1"/>
          <p:nvPr/>
        </p:nvSpPr>
        <p:spPr>
          <a:xfrm>
            <a:off x="0" y="2300541"/>
            <a:ext cx="12192000" cy="132343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nline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texts (e.g., emails) depends on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keyboards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Misspells happens more on characters that sit next to each other on the keyboard.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Speed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typing is a source of error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Transposition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‘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Desing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’ ‘Design’</a:t>
            </a:r>
          </a:p>
        </p:txBody>
      </p:sp>
      <p:pic>
        <p:nvPicPr>
          <p:cNvPr id="10" name="Picture 2" descr="Magic Keyboard - US English - Apple">
            <a:extLst>
              <a:ext uri="{FF2B5EF4-FFF2-40B4-BE49-F238E27FC236}">
                <a16:creationId xmlns:a16="http://schemas.microsoft.com/office/drawing/2014/main" id="{21B02E2B-2C6C-4576-A42D-0A900B8D0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31014" r="2988" b="30392"/>
          <a:stretch/>
        </p:blipFill>
        <p:spPr bwMode="auto">
          <a:xfrm>
            <a:off x="3286086" y="4396972"/>
            <a:ext cx="5600700" cy="229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E9B6E5-59C4-4EE1-BFA0-614641390043}"/>
              </a:ext>
            </a:extLst>
          </p:cNvPr>
          <p:cNvSpPr/>
          <p:nvPr/>
        </p:nvSpPr>
        <p:spPr>
          <a:xfrm>
            <a:off x="3962400" y="5545109"/>
            <a:ext cx="444500" cy="373091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BDA3B-A7CC-4DDE-9057-F45DDFC9A61B}"/>
              </a:ext>
            </a:extLst>
          </p:cNvPr>
          <p:cNvSpPr/>
          <p:nvPr/>
        </p:nvSpPr>
        <p:spPr>
          <a:xfrm>
            <a:off x="4178300" y="5905500"/>
            <a:ext cx="444500" cy="373091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8FA630-F1EE-49D5-859E-47D51183FFAA}"/>
              </a:ext>
            </a:extLst>
          </p:cNvPr>
          <p:cNvSpPr/>
          <p:nvPr/>
        </p:nvSpPr>
        <p:spPr>
          <a:xfrm>
            <a:off x="5472093" y="5545109"/>
            <a:ext cx="444500" cy="373091"/>
          </a:xfrm>
          <a:prstGeom prst="rect">
            <a:avLst/>
          </a:prstGeom>
          <a:solidFill>
            <a:srgbClr val="FFC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63771-9518-4E3C-B8EF-AAEFBA6897D6}"/>
              </a:ext>
            </a:extLst>
          </p:cNvPr>
          <p:cNvSpPr/>
          <p:nvPr/>
        </p:nvSpPr>
        <p:spPr>
          <a:xfrm>
            <a:off x="6079282" y="5890231"/>
            <a:ext cx="444500" cy="373091"/>
          </a:xfrm>
          <a:prstGeom prst="rect">
            <a:avLst/>
          </a:prstGeom>
          <a:solidFill>
            <a:srgbClr val="FFC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065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Learn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to Correct Spellings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C7C43-1360-4A30-9A1E-75ED6972DEA2}"/>
              </a:ext>
            </a:extLst>
          </p:cNvPr>
          <p:cNvSpPr txBox="1"/>
          <p:nvPr/>
        </p:nvSpPr>
        <p:spPr>
          <a:xfrm>
            <a:off x="800100" y="3037141"/>
            <a:ext cx="2527300" cy="230832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Weighted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Minimum Edit Distance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A735EC0-3797-4B39-BA29-131A6358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307" y="2152141"/>
            <a:ext cx="7388224" cy="44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9A077A-EAC7-47E3-978D-BAE44153A43A}"/>
              </a:ext>
            </a:extLst>
          </p:cNvPr>
          <p:cNvSpPr/>
          <p:nvPr/>
        </p:nvSpPr>
        <p:spPr>
          <a:xfrm>
            <a:off x="5638780" y="2488982"/>
            <a:ext cx="215920" cy="2273518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0C3B10-EA99-4ADC-8DB8-87CBC3ABE1B4}"/>
              </a:ext>
            </a:extLst>
          </p:cNvPr>
          <p:cNvSpPr/>
          <p:nvPr/>
        </p:nvSpPr>
        <p:spPr>
          <a:xfrm flipH="1">
            <a:off x="3552306" y="4622800"/>
            <a:ext cx="2302393" cy="1397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F0E2E4-BA8A-49EA-BB0E-973DA583A26B}"/>
              </a:ext>
            </a:extLst>
          </p:cNvPr>
          <p:cNvSpPr/>
          <p:nvPr/>
        </p:nvSpPr>
        <p:spPr>
          <a:xfrm>
            <a:off x="7505679" y="2528505"/>
            <a:ext cx="237624" cy="1206609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40BC6-AEF7-44DC-9A51-D14C4275E6D2}"/>
              </a:ext>
            </a:extLst>
          </p:cNvPr>
          <p:cNvSpPr/>
          <p:nvPr/>
        </p:nvSpPr>
        <p:spPr>
          <a:xfrm flipH="1">
            <a:off x="3574011" y="3595414"/>
            <a:ext cx="4147588" cy="1397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DF2419-6864-4AF6-8E4D-986092F5EA3B}"/>
              </a:ext>
            </a:extLst>
          </p:cNvPr>
          <p:cNvSpPr>
            <a:spLocks noChangeAspect="1"/>
          </p:cNvSpPr>
          <p:nvPr/>
        </p:nvSpPr>
        <p:spPr>
          <a:xfrm>
            <a:off x="5478070" y="4403687"/>
            <a:ext cx="538036" cy="5380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80176E-2E73-4EE9-867F-5953FCF7D5E2}"/>
              </a:ext>
            </a:extLst>
          </p:cNvPr>
          <p:cNvSpPr>
            <a:spLocks noChangeAspect="1"/>
          </p:cNvSpPr>
          <p:nvPr/>
        </p:nvSpPr>
        <p:spPr>
          <a:xfrm>
            <a:off x="7344273" y="3349825"/>
            <a:ext cx="538036" cy="5380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469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Learn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to Correct Spellings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C7C43-1360-4A30-9A1E-75ED6972DEA2}"/>
              </a:ext>
            </a:extLst>
          </p:cNvPr>
          <p:cNvSpPr txBox="1"/>
          <p:nvPr/>
        </p:nvSpPr>
        <p:spPr>
          <a:xfrm>
            <a:off x="0" y="2300541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Weighted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Minimum Edit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89B5D-0575-4CAA-882A-7B328571D8C1}"/>
              </a:ext>
            </a:extLst>
          </p:cNvPr>
          <p:cNvSpPr txBox="1"/>
          <p:nvPr/>
        </p:nvSpPr>
        <p:spPr>
          <a:xfrm>
            <a:off x="232064" y="3269990"/>
            <a:ext cx="11959915" cy="224676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D(x[0:i], y[0:j]) =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min{</a:t>
            </a:r>
          </a:p>
          <a:p>
            <a:pPr lvl="2"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D(x[0:i-1], y[0:j-1]) + x[</a:t>
            </a:r>
            <a:r>
              <a:rPr lang="en-US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y[j]</a:t>
            </a:r>
          </a:p>
          <a:p>
            <a:pPr lvl="2"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D(x[0:i], y[0:j-1]) + </a:t>
            </a:r>
            <a:r>
              <a:rPr lang="en-US" sz="28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insert(y[j])</a:t>
            </a:r>
          </a:p>
          <a:p>
            <a:pPr lvl="2"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D(x[0:i-1], y[0:j]) + </a:t>
            </a:r>
            <a:r>
              <a:rPr lang="en-US" sz="28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delete(x[</a:t>
            </a:r>
            <a:r>
              <a:rPr lang="en-US" sz="2800" dirty="0" err="1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8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])</a:t>
            </a:r>
          </a:p>
          <a:p>
            <a:pPr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3FAA01-C4ED-41C2-94E2-2559AB2199E6}"/>
              </a:ext>
            </a:extLst>
          </p:cNvPr>
          <p:cNvSpPr/>
          <p:nvPr/>
        </p:nvSpPr>
        <p:spPr>
          <a:xfrm>
            <a:off x="7020791" y="3876136"/>
            <a:ext cx="4110182" cy="6096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x[i] ≠ y[j] → </a:t>
            </a:r>
            <a:r>
              <a:rPr lang="es-ES" sz="28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sub(x[i], y[j])</a:t>
            </a:r>
          </a:p>
          <a:p>
            <a:r>
              <a:rPr lang="es-E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x[i] = y[j] → 0</a:t>
            </a:r>
          </a:p>
          <a:p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A735EC0-3797-4B39-BA29-131A6358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25" y="5188106"/>
            <a:ext cx="2654255" cy="161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3501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Learn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to Correct Spellings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C7C43-1360-4A30-9A1E-75ED6972DEA2}"/>
              </a:ext>
            </a:extLst>
          </p:cNvPr>
          <p:cNvSpPr txBox="1"/>
          <p:nvPr/>
        </p:nvSpPr>
        <p:spPr>
          <a:xfrm>
            <a:off x="0" y="2300541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Weighted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Minimum Edit 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44192-0331-4275-AD95-ACAB54A251DE}"/>
              </a:ext>
            </a:extLst>
          </p:cNvPr>
          <p:cNvSpPr txBox="1"/>
          <p:nvPr/>
        </p:nvSpPr>
        <p:spPr>
          <a:xfrm>
            <a:off x="0" y="3166219"/>
            <a:ext cx="12192000" cy="323165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Applications </a:t>
            </a:r>
          </a:p>
          <a:p>
            <a:pPr>
              <a:defRPr/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Finding the closest word from Dictionary as the </a:t>
            </a:r>
            <a:r>
              <a:rPr lang="en-US" sz="2800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 spell 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(Autocorrection)</a:t>
            </a:r>
          </a:p>
          <a:p>
            <a:pPr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Finding the closest word from Dictionary as the </a:t>
            </a:r>
            <a:r>
              <a:rPr lang="en-US" sz="28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 meaning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!?</a:t>
            </a:r>
          </a:p>
          <a:p>
            <a:pPr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Finding the closest word from Dictionary as the </a:t>
            </a:r>
            <a:r>
              <a:rPr lang="en-US" sz="2800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prediction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!? (Autocompletion) </a:t>
            </a:r>
          </a:p>
          <a:p>
            <a:pPr>
              <a:defRPr/>
            </a:pPr>
            <a:r>
              <a:rPr lang="en-US" sz="2800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Computational Biology</a:t>
            </a:r>
          </a:p>
          <a:p>
            <a:pPr lvl="1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Aligning two sequences of protein </a:t>
            </a:r>
          </a:p>
          <a:p>
            <a:pPr lvl="1"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Daniel </a:t>
            </a:r>
            <a:r>
              <a:rPr lang="en-US" sz="1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Jurafsky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https://www.youtube.com/watch?v=IL0-bD_e8s4</a:t>
            </a:r>
          </a:p>
        </p:txBody>
      </p:sp>
    </p:spTree>
    <p:extLst>
      <p:ext uri="{BB962C8B-B14F-4D97-AF65-F5344CB8AC3E}">
        <p14:creationId xmlns:p14="http://schemas.microsoft.com/office/powerpoint/2010/main" val="246656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4DA7CF7-2EF5-4965-8399-0DD8FACEF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EFD6B-4DDA-41B6-8960-18AACCBABF16}"/>
              </a:ext>
            </a:extLst>
          </p:cNvPr>
          <p:cNvSpPr txBox="1"/>
          <p:nvPr/>
        </p:nvSpPr>
        <p:spPr>
          <a:xfrm>
            <a:off x="0" y="2410039"/>
            <a:ext cx="12192000" cy="2800767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lvl="5">
              <a:defRPr/>
            </a:pPr>
            <a:r>
              <a:rPr lang="en-US" sz="4400" i="1" dirty="0">
                <a:solidFill>
                  <a:srgbClr val="FFFF00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Natural</a:t>
            </a:r>
            <a:r>
              <a:rPr lang="en-US" sz="4400" dirty="0">
                <a:solidFill>
                  <a:schemeClr val="tx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Language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Communication</a:t>
            </a:r>
          </a:p>
          <a:p>
            <a:pPr lvl="5">
              <a:defRPr/>
            </a:pPr>
            <a:r>
              <a:rPr lang="en-US" sz="4400" i="1" dirty="0">
                <a:solidFill>
                  <a:srgbClr val="FFFF00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Natural</a:t>
            </a:r>
            <a:r>
              <a:rPr lang="en-US" sz="4400" dirty="0">
                <a:solidFill>
                  <a:schemeClr val="tx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Language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Understanding</a:t>
            </a:r>
          </a:p>
          <a:p>
            <a:pPr lvl="5">
              <a:defRPr/>
            </a:pPr>
            <a:r>
              <a:rPr lang="en-US" sz="4400" i="1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Natural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Language Processing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Speech, </a:t>
            </a:r>
            <a:r>
              <a:rPr lang="en-US" sz="44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Text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Emotion, 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40C147-6185-404C-931E-AA197DE8D914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62263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394719DC-2FE3-4242-A378-4D8A10455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EF51C0-733A-431E-92D4-C556A68632EF}"/>
              </a:ext>
            </a:extLst>
          </p:cNvPr>
          <p:cNvGrpSpPr>
            <a:grpSpLocks noChangeAspect="1"/>
          </p:cNvGrpSpPr>
          <p:nvPr/>
        </p:nvGrpSpPr>
        <p:grpSpPr>
          <a:xfrm>
            <a:off x="4615518" y="1973031"/>
            <a:ext cx="2979566" cy="2234084"/>
            <a:chOff x="6524664" y="1620126"/>
            <a:chExt cx="4318373" cy="32379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CFA4925-FBEE-4088-BF90-E905C24E17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4664" y="1620126"/>
              <a:ext cx="2855518" cy="285551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Research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Project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47B9EE-CC7B-4B90-8BFB-A5D17E5280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0465" y="3653697"/>
              <a:ext cx="1204352" cy="120435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Assignment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BF85BDD-47F0-4CAE-B29F-D5EAF4942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6600" y="2059666"/>
              <a:ext cx="1976437" cy="197643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Theory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B56A9-B62A-41DC-A335-EE71743F2415}"/>
              </a:ext>
            </a:extLst>
          </p:cNvPr>
          <p:cNvGrpSpPr>
            <a:grpSpLocks noChangeAspect="1"/>
          </p:cNvGrpSpPr>
          <p:nvPr/>
        </p:nvGrpSpPr>
        <p:grpSpPr>
          <a:xfrm>
            <a:off x="875054" y="1905941"/>
            <a:ext cx="2698097" cy="2037324"/>
            <a:chOff x="113721" y="1700528"/>
            <a:chExt cx="4318373" cy="326078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F9DD18-EF10-468C-B63D-92E05A709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721" y="1700528"/>
              <a:ext cx="2855518" cy="2855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Computer Science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2A7FF8-708A-4B2B-91F3-1EEE55EFD6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3791" y="3711233"/>
              <a:ext cx="1250084" cy="125008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Linguistics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9D22EB-A038-4DDF-8FAB-41934FC4C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5657" y="2140068"/>
              <a:ext cx="1976437" cy="197643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Mathematic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0AB0BD-28CE-4779-8AA2-18EFB062A5D7}"/>
              </a:ext>
            </a:extLst>
          </p:cNvPr>
          <p:cNvGrpSpPr>
            <a:grpSpLocks noChangeAspect="1"/>
          </p:cNvGrpSpPr>
          <p:nvPr/>
        </p:nvGrpSpPr>
        <p:grpSpPr>
          <a:xfrm>
            <a:off x="8419349" y="1973031"/>
            <a:ext cx="2608906" cy="1944636"/>
            <a:chOff x="3167950" y="3734887"/>
            <a:chExt cx="4129342" cy="307794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0561A0-2AED-423F-BD74-283F16875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7223" y="5292761"/>
              <a:ext cx="1520069" cy="15200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Structural 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Search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B0C57B-DE7C-41AD-A347-617B447FB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67950" y="3734887"/>
              <a:ext cx="3077944" cy="307794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rgbClr val="0000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Statistical </a:t>
              </a:r>
            </a:p>
            <a:p>
              <a:pPr algn="ctr"/>
              <a:r>
                <a:rPr lang="en-US" sz="2400" dirty="0">
                  <a:solidFill>
                    <a:srgbClr val="0000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Learning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4A2D97D-0CA0-4C10-8C55-D958926F1899}"/>
              </a:ext>
            </a:extLst>
          </p:cNvPr>
          <p:cNvSpPr txBox="1"/>
          <p:nvPr/>
        </p:nvSpPr>
        <p:spPr>
          <a:xfrm>
            <a:off x="6659" y="5320778"/>
            <a:ext cx="12192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NLP is </a:t>
            </a:r>
            <a:r>
              <a:rPr lang="en-US" sz="48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AI-hard </a:t>
            </a:r>
            <a:r>
              <a:rPr lang="en-US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(why?)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0A4A7-CBEB-40D3-8CF9-EDF2B5EA4805}"/>
              </a:ext>
            </a:extLst>
          </p:cNvPr>
          <p:cNvSpPr txBox="1"/>
          <p:nvPr/>
        </p:nvSpPr>
        <p:spPr>
          <a:xfrm rot="16200000">
            <a:off x="-71599" y="2695681"/>
            <a:ext cx="2012970" cy="52322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Background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40F03-E87D-4B89-AD90-FC46ED9ECD05}"/>
              </a:ext>
            </a:extLst>
          </p:cNvPr>
          <p:cNvSpPr txBox="1"/>
          <p:nvPr/>
        </p:nvSpPr>
        <p:spPr>
          <a:xfrm rot="16200000">
            <a:off x="3643973" y="2807095"/>
            <a:ext cx="2012970" cy="52322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Course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009EB1-2D14-4894-99D3-936B94177CC5}"/>
              </a:ext>
            </a:extLst>
          </p:cNvPr>
          <p:cNvSpPr txBox="1"/>
          <p:nvPr/>
        </p:nvSpPr>
        <p:spPr>
          <a:xfrm rot="16200000">
            <a:off x="7406205" y="2717906"/>
            <a:ext cx="2012970" cy="52322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Approach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5F419F-9499-46DD-AA25-2811A41795EF}"/>
              </a:ext>
            </a:extLst>
          </p:cNvPr>
          <p:cNvSpPr txBox="1"/>
          <p:nvPr/>
        </p:nvSpPr>
        <p:spPr>
          <a:xfrm>
            <a:off x="4900268" y="4806364"/>
            <a:ext cx="2012970" cy="52322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3767391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A3C9D530-BEFE-4941-872C-684118BBD2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A185A-8D04-4555-8828-82D2E913F764}"/>
              </a:ext>
            </a:extLst>
          </p:cNvPr>
          <p:cNvSpPr txBox="1"/>
          <p:nvPr/>
        </p:nvSpPr>
        <p:spPr>
          <a:xfrm>
            <a:off x="0" y="458956"/>
            <a:ext cx="12192000" cy="594008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Pipeline of Understanding</a:t>
            </a:r>
          </a:p>
          <a:p>
            <a:pPr lvl="1" algn="ctr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Phonetics and Phonology, Morphology, Syntax, Semantics, Pragmatics, Discourse 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Ambiguity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made her duck</a:t>
            </a:r>
          </a:p>
          <a:p>
            <a:pPr lvl="1" algn="ctr"/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algn="ctr"/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Language is Situated</a:t>
            </a:r>
          </a:p>
          <a:p>
            <a:pPr lvl="1" algn="ctr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Rationale, Code Switch, Genre, Time, Place, Dialect, Author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Computational Complexity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Discrete, Compositional, Power-law distribution</a:t>
            </a:r>
          </a:p>
          <a:p>
            <a:pPr marL="571500" indent="-571500" algn="ctr">
              <a:buFontTx/>
              <a:buChar char="-"/>
            </a:pP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84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E1D0B7-A3C6-45B7-9C30-905B8C5A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073" y="0"/>
            <a:ext cx="129663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F4D79-D5D1-4DF6-9B0D-D6C590164AE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 Light (Headings)"/>
              </a:rPr>
              <a:t>Lec01A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 Light (Headings)"/>
              </a:rPr>
              <a:t>11:30am-12:45pm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 Light (Headings)"/>
              </a:rPr>
              <a:t>Text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23B2C-CCE4-424A-9B13-2A6FBC9BA301}"/>
              </a:ext>
            </a:extLst>
          </p:cNvPr>
          <p:cNvSpPr/>
          <p:nvPr/>
        </p:nvSpPr>
        <p:spPr>
          <a:xfrm>
            <a:off x="6096000" y="2368084"/>
            <a:ext cx="6096000" cy="584775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CA" sz="3200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467268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E1D0B7-A3C6-45B7-9C30-905B8C5A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073" y="0"/>
            <a:ext cx="129663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F4D79-D5D1-4DF6-9B0D-D6C590164AED}"/>
              </a:ext>
            </a:extLst>
          </p:cNvPr>
          <p:cNvSpPr/>
          <p:nvPr/>
        </p:nvSpPr>
        <p:spPr>
          <a:xfrm>
            <a:off x="-231073" y="0"/>
            <a:ext cx="6096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 Light (Headings)"/>
              </a:rPr>
              <a:t>Lec01B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 Light (Headings)"/>
              </a:rPr>
              <a:t>01:00pm-02:20pm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 Light (Headings)"/>
              </a:rPr>
              <a:t>Text Normalization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23B2C-CCE4-424A-9B13-2A6FBC9BA301}"/>
              </a:ext>
            </a:extLst>
          </p:cNvPr>
          <p:cNvSpPr/>
          <p:nvPr/>
        </p:nvSpPr>
        <p:spPr>
          <a:xfrm>
            <a:off x="6096000" y="2368084"/>
            <a:ext cx="6096000" cy="584775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CA" sz="3200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8499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9544" y="37009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lvl="5">
              <a:defRPr/>
            </a:pPr>
            <a:r>
              <a:rPr lang="en-US" sz="4400" i="1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Natural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Language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4C9C8-BF72-493A-A0AD-FE68B48C7685}"/>
              </a:ext>
            </a:extLst>
          </p:cNvPr>
          <p:cNvSpPr txBox="1"/>
          <p:nvPr/>
        </p:nvSpPr>
        <p:spPr>
          <a:xfrm>
            <a:off x="0" y="4534946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Phonetics and Phonology, </a:t>
            </a:r>
            <a:r>
              <a:rPr lang="en-US" sz="2400" dirty="0">
                <a:solidFill>
                  <a:schemeClr val="bg1">
                    <a:alpha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Morphology, Syntax, Semantics, Pragmatics, Discourse </a:t>
            </a:r>
          </a:p>
        </p:txBody>
      </p:sp>
    </p:spTree>
    <p:extLst>
      <p:ext uri="{BB962C8B-B14F-4D97-AF65-F5344CB8AC3E}">
        <p14:creationId xmlns:p14="http://schemas.microsoft.com/office/powerpoint/2010/main" val="1160573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D73AE239-A62F-44D1-A3DD-E62DEFF4D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AC594-4CDD-4353-A2F4-B15BD6073420}"/>
              </a:ext>
            </a:extLst>
          </p:cNvPr>
          <p:cNvSpPr txBox="1"/>
          <p:nvPr/>
        </p:nvSpPr>
        <p:spPr>
          <a:xfrm>
            <a:off x="0" y="2549562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Phonetics and Phonology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4B145A-062D-402C-8903-884334A14304}"/>
              </a:ext>
            </a:extLst>
          </p:cNvPr>
          <p:cNvCxnSpPr>
            <a:cxnSpLocks/>
          </p:cNvCxnSpPr>
          <p:nvPr/>
        </p:nvCxnSpPr>
        <p:spPr>
          <a:xfrm>
            <a:off x="1241905" y="3232644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8B46623-C8CC-48BA-BCAB-D81C79516E4C}"/>
              </a:ext>
            </a:extLst>
          </p:cNvPr>
          <p:cNvSpPr txBox="1"/>
          <p:nvPr/>
        </p:nvSpPr>
        <p:spPr>
          <a:xfrm>
            <a:off x="0" y="3257448"/>
            <a:ext cx="12191999" cy="92333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knowledge about linguistic sounds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words are pronounced in terms of sequences of sounds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each of these sounds is realized acoustically</a:t>
            </a:r>
          </a:p>
        </p:txBody>
      </p:sp>
    </p:spTree>
    <p:extLst>
      <p:ext uri="{BB962C8B-B14F-4D97-AF65-F5344CB8AC3E}">
        <p14:creationId xmlns:p14="http://schemas.microsoft.com/office/powerpoint/2010/main" val="202492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D73AE239-A62F-44D1-A3DD-E62DEFF4D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AC594-4CDD-4353-A2F4-B15BD6073420}"/>
              </a:ext>
            </a:extLst>
          </p:cNvPr>
          <p:cNvSpPr txBox="1"/>
          <p:nvPr/>
        </p:nvSpPr>
        <p:spPr>
          <a:xfrm>
            <a:off x="0" y="2549562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Phonetics and Phonology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4B145A-062D-402C-8903-884334A14304}"/>
              </a:ext>
            </a:extLst>
          </p:cNvPr>
          <p:cNvCxnSpPr>
            <a:cxnSpLocks/>
          </p:cNvCxnSpPr>
          <p:nvPr/>
        </p:nvCxnSpPr>
        <p:spPr>
          <a:xfrm>
            <a:off x="1241905" y="3232644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B11128-6199-4248-8D18-FB13375C4DF6}"/>
              </a:ext>
            </a:extLst>
          </p:cNvPr>
          <p:cNvSpPr txBox="1"/>
          <p:nvPr/>
        </p:nvSpPr>
        <p:spPr>
          <a:xfrm>
            <a:off x="0" y="3297789"/>
            <a:ext cx="12191979" cy="193899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Speech Recognition (SR)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recognize words from an audio signal like in assistants: Alexa, </a:t>
            </a:r>
            <a:r>
              <a:rPr lang="en-US" sz="1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Homepod</a:t>
            </a:r>
            <a:endParaRPr lang="en-US" sz="1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ctr">
              <a:buFontTx/>
              <a:buChar char="-"/>
            </a:pPr>
            <a:endParaRPr lang="en-US" sz="1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Speech Synthesis (Synthesizers)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generate an audio signal from a sequence of words like in Automatic Announcement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Automatic Answering Machine</a:t>
            </a:r>
          </a:p>
        </p:txBody>
      </p:sp>
    </p:spTree>
    <p:extLst>
      <p:ext uri="{BB962C8B-B14F-4D97-AF65-F5344CB8AC3E}">
        <p14:creationId xmlns:p14="http://schemas.microsoft.com/office/powerpoint/2010/main" val="3140062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D73AE239-A62F-44D1-A3DD-E62DEFF4D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AC594-4CDD-4353-A2F4-B15BD6073420}"/>
              </a:ext>
            </a:extLst>
          </p:cNvPr>
          <p:cNvSpPr txBox="1"/>
          <p:nvPr/>
        </p:nvSpPr>
        <p:spPr>
          <a:xfrm>
            <a:off x="0" y="2549562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Phonetics and Phonology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4B145A-062D-402C-8903-884334A14304}"/>
              </a:ext>
            </a:extLst>
          </p:cNvPr>
          <p:cNvCxnSpPr>
            <a:cxnSpLocks/>
          </p:cNvCxnSpPr>
          <p:nvPr/>
        </p:nvCxnSpPr>
        <p:spPr>
          <a:xfrm>
            <a:off x="1241905" y="3232644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B11128-6199-4248-8D18-FB13375C4DF6}"/>
              </a:ext>
            </a:extLst>
          </p:cNvPr>
          <p:cNvSpPr txBox="1"/>
          <p:nvPr/>
        </p:nvSpPr>
        <p:spPr>
          <a:xfrm>
            <a:off x="21" y="5437668"/>
            <a:ext cx="12191979" cy="73866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Text-To-Speech System (TTS)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Phone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fəʊn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]→Diphones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],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əʊ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],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ʊn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]→much more natural than combining simple phones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6A555-ABDF-46DF-9477-247566C22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012" y="3347433"/>
            <a:ext cx="66579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AC6E84-2F90-4833-9433-A5448FB31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07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 Can Now Use Stephen Hawking's Speech Software for Free | WIRED">
            <a:extLst>
              <a:ext uri="{FF2B5EF4-FFF2-40B4-BE49-F238E27FC236}">
                <a16:creationId xmlns:a16="http://schemas.microsoft.com/office/drawing/2014/main" id="{BEF11C26-0A8B-4FF5-9FEE-2FE020052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1010"/>
            <a:ext cx="12192000" cy="754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97C11-756C-42C1-80D0-2411B1F8AC42}"/>
              </a:ext>
            </a:extLst>
          </p:cNvPr>
          <p:cNvSpPr txBox="1"/>
          <p:nvPr/>
        </p:nvSpPr>
        <p:spPr>
          <a:xfrm>
            <a:off x="0" y="5565338"/>
            <a:ext cx="1219199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Stephen Hawking talks about technology and ACAT (Assistive Context Aware Tool-kit)</a:t>
            </a:r>
          </a:p>
          <a:p>
            <a:r>
              <a:rPr lang="en-US" b="0" i="1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https://www.youtube.com/watch?v=TXY8IKFeKZs</a:t>
            </a:r>
          </a:p>
          <a:p>
            <a:r>
              <a:rPr lang="en-US" b="0" i="1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https://01.org/acat/</a:t>
            </a:r>
          </a:p>
          <a:p>
            <a:r>
              <a:rPr lang="en-US" b="0" i="1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image</a:t>
            </a:r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Ted S. Warren/AP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39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121F9-EBE6-498E-A42A-F886AA30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2" y="1815296"/>
            <a:ext cx="65055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77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9544" y="3742740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marL="2286000" marR="0" lvl="5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i="1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Natural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Language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4C9C8-BF72-493A-A0AD-FE68B48C7685}"/>
              </a:ext>
            </a:extLst>
          </p:cNvPr>
          <p:cNvSpPr txBox="1"/>
          <p:nvPr/>
        </p:nvSpPr>
        <p:spPr>
          <a:xfrm>
            <a:off x="0" y="4534946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Phonetics and Phonology,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Morphology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Syntax, Semantics, Pragmatics, Discourse </a:t>
            </a:r>
          </a:p>
        </p:txBody>
      </p:sp>
    </p:spTree>
    <p:extLst>
      <p:ext uri="{BB962C8B-B14F-4D97-AF65-F5344CB8AC3E}">
        <p14:creationId xmlns:p14="http://schemas.microsoft.com/office/powerpoint/2010/main" val="1673790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D73AE239-A62F-44D1-A3DD-E62DEFF4D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AC594-4CDD-4353-A2F4-B15BD6073420}"/>
              </a:ext>
            </a:extLst>
          </p:cNvPr>
          <p:cNvSpPr txBox="1"/>
          <p:nvPr/>
        </p:nvSpPr>
        <p:spPr>
          <a:xfrm>
            <a:off x="0" y="2549562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Morphology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4B145A-062D-402C-8903-884334A14304}"/>
              </a:ext>
            </a:extLst>
          </p:cNvPr>
          <p:cNvCxnSpPr>
            <a:cxnSpLocks/>
          </p:cNvCxnSpPr>
          <p:nvPr/>
        </p:nvCxnSpPr>
        <p:spPr>
          <a:xfrm>
            <a:off x="1241905" y="3232644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B11128-6199-4248-8D18-FB13375C4DF6}"/>
              </a:ext>
            </a:extLst>
          </p:cNvPr>
          <p:cNvSpPr txBox="1"/>
          <p:nvPr/>
        </p:nvSpPr>
        <p:spPr>
          <a:xfrm>
            <a:off x="0" y="3297789"/>
            <a:ext cx="12191979" cy="156966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knowledge of the meaningful </a:t>
            </a:r>
            <a:r>
              <a:rPr lang="en-US" sz="24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components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words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producing and recognizing </a:t>
            </a:r>
            <a:r>
              <a:rPr lang="en-US" sz="24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variations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individual words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way words </a:t>
            </a:r>
            <a:r>
              <a:rPr lang="en-US" sz="24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break down into component parts 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that carry different meanings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study of words, how they are formed, their relationships in the same language</a:t>
            </a:r>
          </a:p>
        </p:txBody>
      </p:sp>
    </p:spTree>
    <p:extLst>
      <p:ext uri="{BB962C8B-B14F-4D97-AF65-F5344CB8AC3E}">
        <p14:creationId xmlns:p14="http://schemas.microsoft.com/office/powerpoint/2010/main" val="1443296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D73AE239-A62F-44D1-A3DD-E62DEFF4D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AC594-4CDD-4353-A2F4-B15BD6073420}"/>
              </a:ext>
            </a:extLst>
          </p:cNvPr>
          <p:cNvSpPr txBox="1"/>
          <p:nvPr/>
        </p:nvSpPr>
        <p:spPr>
          <a:xfrm>
            <a:off x="0" y="269080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Morphology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4B145A-062D-402C-8903-884334A14304}"/>
              </a:ext>
            </a:extLst>
          </p:cNvPr>
          <p:cNvCxnSpPr>
            <a:cxnSpLocks/>
          </p:cNvCxnSpPr>
          <p:nvPr/>
        </p:nvCxnSpPr>
        <p:spPr>
          <a:xfrm>
            <a:off x="1241905" y="95216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B9820D-9103-4231-B77E-D0D516D64493}"/>
              </a:ext>
            </a:extLst>
          </p:cNvPr>
          <p:cNvSpPr>
            <a:spLocks noChangeAspect="1"/>
          </p:cNvSpPr>
          <p:nvPr/>
        </p:nvSpPr>
        <p:spPr>
          <a:xfrm>
            <a:off x="1136930" y="1458841"/>
            <a:ext cx="1574017" cy="1574017"/>
          </a:xfrm>
          <a:custGeom>
            <a:avLst/>
            <a:gdLst>
              <a:gd name="connsiteX0" fmla="*/ 0 w 1843087"/>
              <a:gd name="connsiteY0" fmla="*/ 921544 h 1843087"/>
              <a:gd name="connsiteX1" fmla="*/ 921544 w 1843087"/>
              <a:gd name="connsiteY1" fmla="*/ 0 h 1843087"/>
              <a:gd name="connsiteX2" fmla="*/ 1843088 w 1843087"/>
              <a:gd name="connsiteY2" fmla="*/ 921544 h 1843087"/>
              <a:gd name="connsiteX3" fmla="*/ 921544 w 1843087"/>
              <a:gd name="connsiteY3" fmla="*/ 1843088 h 1843087"/>
              <a:gd name="connsiteX4" fmla="*/ 0 w 1843087"/>
              <a:gd name="connsiteY4" fmla="*/ 921544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087" h="1843087">
                <a:moveTo>
                  <a:pt x="0" y="921544"/>
                </a:moveTo>
                <a:cubicBezTo>
                  <a:pt x="0" y="412589"/>
                  <a:pt x="412589" y="0"/>
                  <a:pt x="921544" y="0"/>
                </a:cubicBezTo>
                <a:cubicBezTo>
                  <a:pt x="1430499" y="0"/>
                  <a:pt x="1843088" y="412589"/>
                  <a:pt x="1843088" y="921544"/>
                </a:cubicBezTo>
                <a:cubicBezTo>
                  <a:pt x="1843088" y="1430499"/>
                  <a:pt x="1430499" y="1843088"/>
                  <a:pt x="921544" y="1843088"/>
                </a:cubicBezTo>
                <a:cubicBezTo>
                  <a:pt x="412589" y="1843088"/>
                  <a:pt x="0" y="1430499"/>
                  <a:pt x="0" y="921544"/>
                </a:cubicBezTo>
                <a:close/>
              </a:path>
            </a:pathLst>
          </a:custGeom>
          <a:solidFill>
            <a:srgbClr val="7698D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Lexeme</a:t>
            </a:r>
            <a:endParaRPr lang="en-US" sz="41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0732AF0-1432-4C94-A295-43F4855C592C}"/>
              </a:ext>
            </a:extLst>
          </p:cNvPr>
          <p:cNvSpPr>
            <a:spLocks noChangeAspect="1"/>
          </p:cNvSpPr>
          <p:nvPr/>
        </p:nvSpPr>
        <p:spPr>
          <a:xfrm>
            <a:off x="1136950" y="3902265"/>
            <a:ext cx="1574017" cy="1574017"/>
          </a:xfrm>
          <a:custGeom>
            <a:avLst/>
            <a:gdLst>
              <a:gd name="connsiteX0" fmla="*/ 0 w 1843087"/>
              <a:gd name="connsiteY0" fmla="*/ 921544 h 1843087"/>
              <a:gd name="connsiteX1" fmla="*/ 921544 w 1843087"/>
              <a:gd name="connsiteY1" fmla="*/ 0 h 1843087"/>
              <a:gd name="connsiteX2" fmla="*/ 1843088 w 1843087"/>
              <a:gd name="connsiteY2" fmla="*/ 921544 h 1843087"/>
              <a:gd name="connsiteX3" fmla="*/ 921544 w 1843087"/>
              <a:gd name="connsiteY3" fmla="*/ 1843088 h 1843087"/>
              <a:gd name="connsiteX4" fmla="*/ 0 w 1843087"/>
              <a:gd name="connsiteY4" fmla="*/ 921544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087" h="1843087">
                <a:moveTo>
                  <a:pt x="0" y="921544"/>
                </a:moveTo>
                <a:cubicBezTo>
                  <a:pt x="0" y="412589"/>
                  <a:pt x="412589" y="0"/>
                  <a:pt x="921544" y="0"/>
                </a:cubicBezTo>
                <a:cubicBezTo>
                  <a:pt x="1430499" y="0"/>
                  <a:pt x="1843088" y="412589"/>
                  <a:pt x="1843088" y="921544"/>
                </a:cubicBezTo>
                <a:cubicBezTo>
                  <a:pt x="1843088" y="1430499"/>
                  <a:pt x="1430499" y="1843088"/>
                  <a:pt x="921544" y="1843088"/>
                </a:cubicBezTo>
                <a:cubicBezTo>
                  <a:pt x="412589" y="1843088"/>
                  <a:pt x="0" y="1430499"/>
                  <a:pt x="0" y="921544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Wordforms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5EC41-DB2B-4C37-AA5E-5BE9EBCE0E76}"/>
              </a:ext>
            </a:extLst>
          </p:cNvPr>
          <p:cNvSpPr txBox="1"/>
          <p:nvPr/>
        </p:nvSpPr>
        <p:spPr>
          <a:xfrm>
            <a:off x="2719047" y="1329518"/>
            <a:ext cx="9464852" cy="236988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Also known as Lemma or citation form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Refer to a same entity or concept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Change is called </a:t>
            </a:r>
            <a:r>
              <a:rPr lang="en-US" sz="24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Inflection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Inflection Rules: 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Singular vs. Plural: index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indexes, indices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Contractions: cannot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can’t</a:t>
            </a:r>
          </a:p>
          <a:p>
            <a:pPr algn="l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Tenses: do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did, done, does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015432-EA91-460D-AFBB-DFD08A55079A}"/>
              </a:ext>
            </a:extLst>
          </p:cNvPr>
          <p:cNvSpPr txBox="1"/>
          <p:nvPr/>
        </p:nvSpPr>
        <p:spPr>
          <a:xfrm>
            <a:off x="2727148" y="3909340"/>
            <a:ext cx="9464852" cy="203132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Form new lexemes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Refer to different entities or concepts or …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Wordformation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Rules: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Compounding: [Dog][catch][er], [Dish][wash][er]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Lemma(Dishwashers) = Dishwasher 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Lemma(Dishwashers) ≠ Dish ≠ Wash</a:t>
            </a:r>
          </a:p>
        </p:txBody>
      </p:sp>
    </p:spTree>
    <p:extLst>
      <p:ext uri="{BB962C8B-B14F-4D97-AF65-F5344CB8AC3E}">
        <p14:creationId xmlns:p14="http://schemas.microsoft.com/office/powerpoint/2010/main" val="858286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58307B-7D6A-4075-9599-893513BA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981075"/>
            <a:ext cx="12058650" cy="4895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4D19F-22D4-4F1A-A3E3-623DA750F72D}"/>
              </a:ext>
            </a:extLst>
          </p:cNvPr>
          <p:cNvSpPr txBox="1"/>
          <p:nvPr/>
        </p:nvSpPr>
        <p:spPr>
          <a:xfrm>
            <a:off x="8251115" y="0"/>
            <a:ext cx="3940885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dirty="0" err="1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Lemmatizer</a:t>
            </a:r>
            <a:endParaRPr kumimoji="0" lang="en-US" sz="44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492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9544" y="37009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marL="2286000" marR="0" lvl="5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i="1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Natural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Language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4C9C8-BF72-493A-A0AD-FE68B48C7685}"/>
              </a:ext>
            </a:extLst>
          </p:cNvPr>
          <p:cNvSpPr txBox="1"/>
          <p:nvPr/>
        </p:nvSpPr>
        <p:spPr>
          <a:xfrm>
            <a:off x="0" y="4534946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Phonetics and Phonology, Morphology,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Syntax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Semantics, Pragmatics, Discourse </a:t>
            </a:r>
          </a:p>
        </p:txBody>
      </p:sp>
    </p:spTree>
    <p:extLst>
      <p:ext uri="{BB962C8B-B14F-4D97-AF65-F5344CB8AC3E}">
        <p14:creationId xmlns:p14="http://schemas.microsoft.com/office/powerpoint/2010/main" val="797156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D73AE239-A62F-44D1-A3DD-E62DEFF4D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AC594-4CDD-4353-A2F4-B15BD6073420}"/>
              </a:ext>
            </a:extLst>
          </p:cNvPr>
          <p:cNvSpPr txBox="1"/>
          <p:nvPr/>
        </p:nvSpPr>
        <p:spPr>
          <a:xfrm>
            <a:off x="0" y="2549562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Syntax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4B145A-062D-402C-8903-884334A14304}"/>
              </a:ext>
            </a:extLst>
          </p:cNvPr>
          <p:cNvCxnSpPr>
            <a:cxnSpLocks/>
          </p:cNvCxnSpPr>
          <p:nvPr/>
        </p:nvCxnSpPr>
        <p:spPr>
          <a:xfrm>
            <a:off x="1241905" y="3232644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B11128-6199-4248-8D18-FB13375C4DF6}"/>
              </a:ext>
            </a:extLst>
          </p:cNvPr>
          <p:cNvSpPr txBox="1"/>
          <p:nvPr/>
        </p:nvSpPr>
        <p:spPr>
          <a:xfrm>
            <a:off x="0" y="3297789"/>
            <a:ext cx="12191979" cy="230832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knowledge of the structural relationships between words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knowledge needed to </a:t>
            </a:r>
            <a:r>
              <a:rPr lang="en-US" sz="24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stream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(order) words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moving beyond individual words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HAL: I’m I do, sorry that afraid Dave I’m can’t.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I’m sorry Dave, I’m afraid can’t.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280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D59D6-DFB0-4DA4-A549-4D43F470A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8" r="5591"/>
          <a:stretch/>
        </p:blipFill>
        <p:spPr>
          <a:xfrm>
            <a:off x="215153" y="199016"/>
            <a:ext cx="9918633" cy="5247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B9436-9F73-42AD-9627-0EF3C20D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996" y="1956552"/>
            <a:ext cx="2967581" cy="4555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7DBC19-0268-48D0-BF8B-EB56F04B9970}"/>
              </a:ext>
            </a:extLst>
          </p:cNvPr>
          <p:cNvSpPr txBox="1"/>
          <p:nvPr/>
        </p:nvSpPr>
        <p:spPr>
          <a:xfrm>
            <a:off x="8563934" y="6512416"/>
            <a:ext cx="46599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https://cs.nyu.edu/~grishman/jet/guide/PennPOS.html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0ADFF-91AF-4889-9676-1641FD28E23A}"/>
              </a:ext>
            </a:extLst>
          </p:cNvPr>
          <p:cNvSpPr txBox="1"/>
          <p:nvPr/>
        </p:nvSpPr>
        <p:spPr>
          <a:xfrm>
            <a:off x="8251115" y="0"/>
            <a:ext cx="3940885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 Tagger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229D-B133-4FC2-AFB0-6C69EA763B29}"/>
              </a:ext>
            </a:extLst>
          </p:cNvPr>
          <p:cNvSpPr txBox="1"/>
          <p:nvPr/>
        </p:nvSpPr>
        <p:spPr>
          <a:xfrm>
            <a:off x="8251114" y="886290"/>
            <a:ext cx="3940885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Parser</a:t>
            </a:r>
          </a:p>
        </p:txBody>
      </p:sp>
    </p:spTree>
    <p:extLst>
      <p:ext uri="{BB962C8B-B14F-4D97-AF65-F5344CB8AC3E}">
        <p14:creationId xmlns:p14="http://schemas.microsoft.com/office/powerpoint/2010/main" val="1896125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9544" y="37009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marL="2286000" marR="0" lvl="5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i="1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Natural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Language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4C9C8-BF72-493A-A0AD-FE68B48C7685}"/>
              </a:ext>
            </a:extLst>
          </p:cNvPr>
          <p:cNvSpPr txBox="1"/>
          <p:nvPr/>
        </p:nvSpPr>
        <p:spPr>
          <a:xfrm>
            <a:off x="0" y="4534946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Phonetics and Phonology, Morphology, Syntax,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Semantics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Pragmatics, Discourse </a:t>
            </a:r>
          </a:p>
        </p:txBody>
      </p:sp>
    </p:spTree>
    <p:extLst>
      <p:ext uri="{BB962C8B-B14F-4D97-AF65-F5344CB8AC3E}">
        <p14:creationId xmlns:p14="http://schemas.microsoft.com/office/powerpoint/2010/main" val="153008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DACC362-2BB3-4A2E-9442-129A15BE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017" y="935098"/>
            <a:ext cx="62960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2D4733-2CF8-4261-B57F-D8247A030C32}"/>
              </a:ext>
            </a:extLst>
          </p:cNvPr>
          <p:cNvSpPr txBox="1"/>
          <p:nvPr/>
        </p:nvSpPr>
        <p:spPr>
          <a:xfrm>
            <a:off x="378957" y="1366897"/>
            <a:ext cx="48897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400" i="0" dirty="0">
                <a:solidFill>
                  <a:srgbClr val="2021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The Turing Test</a:t>
            </a:r>
          </a:p>
          <a:p>
            <a:pPr algn="just"/>
            <a:r>
              <a:rPr lang="en-US" sz="2800" i="0" dirty="0">
                <a:solidFill>
                  <a:srgbClr val="2021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by </a:t>
            </a:r>
            <a:r>
              <a:rPr lang="en-US" sz="2800" i="0" u="none" strike="noStrike" dirty="0">
                <a:solidFill>
                  <a:srgbClr val="0B008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Alan Turing</a:t>
            </a:r>
            <a:r>
              <a:rPr lang="en-US" sz="2800" i="0" dirty="0">
                <a:solidFill>
                  <a:srgbClr val="2021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 in 1950</a:t>
            </a:r>
          </a:p>
          <a:p>
            <a:pPr algn="just"/>
            <a:endParaRPr lang="en-US" i="0" dirty="0">
              <a:solidFill>
                <a:srgbClr val="202122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US" sz="2400" i="0" dirty="0">
                <a:solidFill>
                  <a:srgbClr val="2021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Player C, the interrogator, is given the task of trying to determine which player – A or B – is a computer and which is a human. The interrogator is limited to using the responses to </a:t>
            </a:r>
            <a:r>
              <a:rPr lang="en-US" sz="2400" dirty="0">
                <a:solidFill>
                  <a:srgbClr val="202122"/>
                </a:solidFill>
                <a:effectLst/>
                <a:highlight>
                  <a:srgbClr val="00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written</a:t>
            </a:r>
            <a:r>
              <a:rPr lang="en-US" sz="2400" i="0" dirty="0">
                <a:solidFill>
                  <a:srgbClr val="2021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questions to make the determination.</a:t>
            </a:r>
          </a:p>
          <a:p>
            <a:pPr algn="just"/>
            <a:endParaRPr lang="en-US" sz="2400" dirty="0">
              <a:solidFill>
                <a:srgbClr val="2021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5B1C3-848C-438D-BEE5-ED92E4DF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831" y="0"/>
            <a:ext cx="5462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6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41905" y="962781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0" y="140205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Semantics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E80EC-524F-4ECE-8E5D-E1A74751FCC2}"/>
              </a:ext>
            </a:extLst>
          </p:cNvPr>
          <p:cNvSpPr txBox="1"/>
          <p:nvPr/>
        </p:nvSpPr>
        <p:spPr>
          <a:xfrm>
            <a:off x="0" y="1015917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knowledge of meaning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F5ECF94-5572-4981-8A2D-14D08A49A377}"/>
              </a:ext>
            </a:extLst>
          </p:cNvPr>
          <p:cNvSpPr/>
          <p:nvPr/>
        </p:nvSpPr>
        <p:spPr>
          <a:xfrm>
            <a:off x="1531975" y="1720146"/>
            <a:ext cx="1843087" cy="1843087"/>
          </a:xfrm>
          <a:custGeom>
            <a:avLst/>
            <a:gdLst>
              <a:gd name="connsiteX0" fmla="*/ 0 w 1843087"/>
              <a:gd name="connsiteY0" fmla="*/ 921544 h 1843087"/>
              <a:gd name="connsiteX1" fmla="*/ 921544 w 1843087"/>
              <a:gd name="connsiteY1" fmla="*/ 0 h 1843087"/>
              <a:gd name="connsiteX2" fmla="*/ 1843088 w 1843087"/>
              <a:gd name="connsiteY2" fmla="*/ 921544 h 1843087"/>
              <a:gd name="connsiteX3" fmla="*/ 921544 w 1843087"/>
              <a:gd name="connsiteY3" fmla="*/ 1843088 h 1843087"/>
              <a:gd name="connsiteX4" fmla="*/ 0 w 1843087"/>
              <a:gd name="connsiteY4" fmla="*/ 921544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087" h="1843087">
                <a:moveTo>
                  <a:pt x="0" y="921544"/>
                </a:moveTo>
                <a:cubicBezTo>
                  <a:pt x="0" y="412589"/>
                  <a:pt x="412589" y="0"/>
                  <a:pt x="921544" y="0"/>
                </a:cubicBezTo>
                <a:cubicBezTo>
                  <a:pt x="1430499" y="0"/>
                  <a:pt x="1843088" y="412589"/>
                  <a:pt x="1843088" y="921544"/>
                </a:cubicBezTo>
                <a:cubicBezTo>
                  <a:pt x="1843088" y="1430499"/>
                  <a:pt x="1430499" y="1843088"/>
                  <a:pt x="921544" y="1843088"/>
                </a:cubicBezTo>
                <a:cubicBezTo>
                  <a:pt x="412589" y="1843088"/>
                  <a:pt x="0" y="1430499"/>
                  <a:pt x="0" y="921544"/>
                </a:cubicBezTo>
                <a:close/>
              </a:path>
            </a:pathLst>
          </a:custGeom>
          <a:solidFill>
            <a:srgbClr val="7698D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Lexical</a:t>
            </a:r>
            <a:endParaRPr lang="en-US" sz="4100" kern="1200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37B7B9A-C138-4A73-8A13-D9EDF2660BF4}"/>
              </a:ext>
            </a:extLst>
          </p:cNvPr>
          <p:cNvSpPr/>
          <p:nvPr/>
        </p:nvSpPr>
        <p:spPr>
          <a:xfrm>
            <a:off x="1539161" y="4146505"/>
            <a:ext cx="1843087" cy="1843087"/>
          </a:xfrm>
          <a:custGeom>
            <a:avLst/>
            <a:gdLst>
              <a:gd name="connsiteX0" fmla="*/ 0 w 1843087"/>
              <a:gd name="connsiteY0" fmla="*/ 921544 h 1843087"/>
              <a:gd name="connsiteX1" fmla="*/ 921544 w 1843087"/>
              <a:gd name="connsiteY1" fmla="*/ 0 h 1843087"/>
              <a:gd name="connsiteX2" fmla="*/ 1843088 w 1843087"/>
              <a:gd name="connsiteY2" fmla="*/ 921544 h 1843087"/>
              <a:gd name="connsiteX3" fmla="*/ 921544 w 1843087"/>
              <a:gd name="connsiteY3" fmla="*/ 1843088 h 1843087"/>
              <a:gd name="connsiteX4" fmla="*/ 0 w 1843087"/>
              <a:gd name="connsiteY4" fmla="*/ 921544 h 184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087" h="1843087">
                <a:moveTo>
                  <a:pt x="0" y="921544"/>
                </a:moveTo>
                <a:cubicBezTo>
                  <a:pt x="0" y="412589"/>
                  <a:pt x="412589" y="0"/>
                  <a:pt x="921544" y="0"/>
                </a:cubicBezTo>
                <a:cubicBezTo>
                  <a:pt x="1430499" y="0"/>
                  <a:pt x="1843088" y="412589"/>
                  <a:pt x="1843088" y="921544"/>
                </a:cubicBezTo>
                <a:cubicBezTo>
                  <a:pt x="1843088" y="1430499"/>
                  <a:pt x="1430499" y="1843088"/>
                  <a:pt x="921544" y="1843088"/>
                </a:cubicBezTo>
                <a:cubicBezTo>
                  <a:pt x="412589" y="1843088"/>
                  <a:pt x="0" y="1430499"/>
                  <a:pt x="0" y="921544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Compositional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6F5F4-0906-4B1C-B4C9-9E78C9A61C27}"/>
              </a:ext>
            </a:extLst>
          </p:cNvPr>
          <p:cNvSpPr txBox="1"/>
          <p:nvPr/>
        </p:nvSpPr>
        <p:spPr>
          <a:xfrm>
            <a:off x="3636070" y="1719436"/>
            <a:ext cx="8669793" cy="218521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meaning of the words</a:t>
            </a:r>
          </a:p>
          <a:p>
            <a:pPr lvl="1"/>
            <a:r>
              <a:rPr lang="en-US" sz="2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cat 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small domesticated carnivorous mammal …</a:t>
            </a:r>
          </a:p>
          <a:p>
            <a:pPr marL="342900" indent="-342900">
              <a:buFontTx/>
              <a:buChar char="-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Polysemy: one word with two or more distinct meanings </a:t>
            </a:r>
          </a:p>
          <a:p>
            <a:pPr lvl="1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polyseme is a word or phrase with multiple meanings</a:t>
            </a:r>
          </a:p>
          <a:p>
            <a:pPr lvl="1"/>
            <a:r>
              <a:rPr lang="en-US" sz="20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afraid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i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Scared</a:t>
            </a:r>
            <a:endParaRPr lang="en-US" sz="2000" i="1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  <a:p>
            <a:pPr lvl="1"/>
            <a:r>
              <a:rPr lang="en-US" sz="20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afraid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000" i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Politely apologetic</a:t>
            </a:r>
            <a:endParaRPr lang="en-US" sz="2000" i="1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F5AF7-7E53-4E6B-A2E0-334DDCEC6715}"/>
              </a:ext>
            </a:extLst>
          </p:cNvPr>
          <p:cNvSpPr txBox="1"/>
          <p:nvPr/>
        </p:nvSpPr>
        <p:spPr>
          <a:xfrm>
            <a:off x="3636070" y="4529439"/>
            <a:ext cx="8555930" cy="107721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meaning of the sentences</a:t>
            </a:r>
          </a:p>
          <a:p>
            <a:pPr lvl="1"/>
            <a:r>
              <a:rPr lang="en-US" sz="20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I’m afraid of being sorry</a:t>
            </a:r>
          </a:p>
          <a:p>
            <a:pPr lvl="1"/>
            <a:r>
              <a:rPr lang="en-US" sz="20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sorry, I’m afraid I can’t</a:t>
            </a:r>
          </a:p>
        </p:txBody>
      </p:sp>
    </p:spTree>
    <p:extLst>
      <p:ext uri="{BB962C8B-B14F-4D97-AF65-F5344CB8AC3E}">
        <p14:creationId xmlns:p14="http://schemas.microsoft.com/office/powerpoint/2010/main" val="643344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568FB6-010B-4A82-92AA-AB1BEFB26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942975"/>
            <a:ext cx="11753850" cy="4972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55669-5DCC-4F9B-A699-DD453B5C621F}"/>
              </a:ext>
            </a:extLst>
          </p:cNvPr>
          <p:cNvSpPr txBox="1"/>
          <p:nvPr/>
        </p:nvSpPr>
        <p:spPr>
          <a:xfrm>
            <a:off x="5916707" y="4164"/>
            <a:ext cx="6275293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Named Entity Annotators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A5127-13DA-4C9C-B0C2-A73DE6464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74" r="39313"/>
          <a:stretch/>
        </p:blipFill>
        <p:spPr>
          <a:xfrm>
            <a:off x="9626600" y="833930"/>
            <a:ext cx="20320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19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CE60DF-3CD6-4BB5-BE66-C46CC8D1B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743" y="-4164"/>
            <a:ext cx="738051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55669-5DCC-4F9B-A699-DD453B5C621F}"/>
              </a:ext>
            </a:extLst>
          </p:cNvPr>
          <p:cNvSpPr txBox="1"/>
          <p:nvPr/>
        </p:nvSpPr>
        <p:spPr>
          <a:xfrm>
            <a:off x="5916707" y="4164"/>
            <a:ext cx="6275293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Semantic Annotators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CB0613-513A-46ED-9AA6-D33AEF84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670965"/>
            <a:ext cx="2122673" cy="1129081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F331D91-C2E0-4DCA-9F56-01B2F471BB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727905"/>
              </p:ext>
            </p:extLst>
          </p:nvPr>
        </p:nvGraphicFramePr>
        <p:xfrm>
          <a:off x="4028359" y="5670965"/>
          <a:ext cx="2067641" cy="99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Bitmap Image" r:id="rId6" imgW="2905200" imgH="1400040" progId="Paint.Picture">
                  <p:embed/>
                </p:oleObj>
              </mc:Choice>
              <mc:Fallback>
                <p:oleObj name="Bitmap Image" r:id="rId6" imgW="2905200" imgH="1400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8359" y="5670965"/>
                        <a:ext cx="2067641" cy="996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618F569-6FDF-40C0-B918-26746165C2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098"/>
          <a:stretch/>
        </p:blipFill>
        <p:spPr>
          <a:xfrm>
            <a:off x="8163641" y="5670965"/>
            <a:ext cx="2346077" cy="11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9544" y="37009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marL="2286000" marR="0" lvl="5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Natural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Language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4C9C8-BF72-493A-A0AD-FE68B48C7685}"/>
              </a:ext>
            </a:extLst>
          </p:cNvPr>
          <p:cNvSpPr txBox="1"/>
          <p:nvPr/>
        </p:nvSpPr>
        <p:spPr>
          <a:xfrm>
            <a:off x="0" y="4534946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Phonetics and Phonology, Morphology, Syntax, Semantics,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Pragmatics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Discourse </a:t>
            </a:r>
          </a:p>
        </p:txBody>
      </p:sp>
    </p:spTree>
    <p:extLst>
      <p:ext uri="{BB962C8B-B14F-4D97-AF65-F5344CB8AC3E}">
        <p14:creationId xmlns:p14="http://schemas.microsoft.com/office/powerpoint/2010/main" val="2407507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41885" y="1094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20" y="2719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Pragmatic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4C9C8-BF72-493A-A0AD-FE68B48C7685}"/>
              </a:ext>
            </a:extLst>
          </p:cNvPr>
          <p:cNvSpPr txBox="1"/>
          <p:nvPr/>
        </p:nvSpPr>
        <p:spPr>
          <a:xfrm>
            <a:off x="0" y="1147699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knowledge of the relationship of meaning to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goals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&amp;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intentions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of the speaker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03D65-1DE9-44F1-8310-2C8169D4C402}"/>
              </a:ext>
            </a:extLst>
          </p:cNvPr>
          <p:cNvSpPr txBox="1"/>
          <p:nvPr/>
        </p:nvSpPr>
        <p:spPr>
          <a:xfrm>
            <a:off x="20" y="1736473"/>
            <a:ext cx="12191980" cy="212365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lvl="2"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Syntax: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Mono relation between linguistic forms (lexeme)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2">
              <a:defRPr/>
            </a:pPr>
            <a:r>
              <a:rPr lang="en-US" sz="4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Semantic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Dyadic relation between lexemes and real-world entities</a:t>
            </a:r>
          </a:p>
          <a:p>
            <a:pPr lvl="2">
              <a:defRPr/>
            </a:pPr>
            <a:r>
              <a:rPr lang="en-US" sz="4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Pragmatic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Triadic relation between lexemes, world, and the user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9C0D0-19BC-41E2-B26D-4F1A4F7335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667"/>
          <a:stretch/>
        </p:blipFill>
        <p:spPr>
          <a:xfrm>
            <a:off x="8242300" y="5011543"/>
            <a:ext cx="3708380" cy="1842601"/>
          </a:xfrm>
          <a:prstGeom prst="rect">
            <a:avLst/>
          </a:prstGeom>
        </p:spPr>
      </p:pic>
      <p:pic>
        <p:nvPicPr>
          <p:cNvPr id="4102" name="Picture 6" descr="Alanoodle&amp;#39;s Scale Model Portfolio--Discovery from 2001: a space odyssey">
            <a:extLst>
              <a:ext uri="{FF2B5EF4-FFF2-40B4-BE49-F238E27FC236}">
                <a16:creationId xmlns:a16="http://schemas.microsoft.com/office/drawing/2014/main" id="{417F9A2E-2E59-4604-9286-BB365CD71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6" b="23200"/>
          <a:stretch/>
        </p:blipFill>
        <p:spPr bwMode="auto">
          <a:xfrm>
            <a:off x="4392406" y="5067303"/>
            <a:ext cx="3849894" cy="178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50 Years After 2001: A Space Odyssey, Can we Build a HAL 9000? | by Ben  Tang | Stradigi AI | Medium">
            <a:extLst>
              <a:ext uri="{FF2B5EF4-FFF2-40B4-BE49-F238E27FC236}">
                <a16:creationId xmlns:a16="http://schemas.microsoft.com/office/drawing/2014/main" id="{423DB221-17CF-4B84-9781-686956AA7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2" b="9885"/>
          <a:stretch/>
        </p:blipFill>
        <p:spPr bwMode="auto">
          <a:xfrm>
            <a:off x="429219" y="5067303"/>
            <a:ext cx="3963167" cy="178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081AA7-E690-4617-847F-7BFD427D807F}"/>
              </a:ext>
            </a:extLst>
          </p:cNvPr>
          <p:cNvSpPr txBox="1"/>
          <p:nvPr/>
        </p:nvSpPr>
        <p:spPr>
          <a:xfrm>
            <a:off x="0" y="4574235"/>
            <a:ext cx="12192000" cy="52322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Directive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HAL, open the pod bay door.</a:t>
            </a:r>
          </a:p>
        </p:txBody>
      </p:sp>
    </p:spTree>
    <p:extLst>
      <p:ext uri="{BB962C8B-B14F-4D97-AF65-F5344CB8AC3E}">
        <p14:creationId xmlns:p14="http://schemas.microsoft.com/office/powerpoint/2010/main" val="2305717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41885" y="1094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20" y="2719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Pragmatic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4C9C8-BF72-493A-A0AD-FE68B48C7685}"/>
              </a:ext>
            </a:extLst>
          </p:cNvPr>
          <p:cNvSpPr txBox="1"/>
          <p:nvPr/>
        </p:nvSpPr>
        <p:spPr>
          <a:xfrm>
            <a:off x="0" y="1147699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knowledge of the relationship of meaning to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goals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&amp;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intentions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of the speaker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C6123-9F0B-4879-85FB-1655F02195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48" b="78031"/>
          <a:stretch/>
        </p:blipFill>
        <p:spPr>
          <a:xfrm>
            <a:off x="7091362" y="6483638"/>
            <a:ext cx="1822270" cy="3743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302474-DF13-463F-9970-36551F4C8BCF}"/>
              </a:ext>
            </a:extLst>
          </p:cNvPr>
          <p:cNvSpPr txBox="1"/>
          <p:nvPr/>
        </p:nvSpPr>
        <p:spPr>
          <a:xfrm>
            <a:off x="-20" y="1715635"/>
            <a:ext cx="9323408" cy="44012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lvl="2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Illocutionary act was introduced into linguistics by the philosopher John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Langshaw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Austin in his investigation of the various aspects of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speech acts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 </a:t>
            </a:r>
          </a:p>
          <a:p>
            <a:pPr lvl="2">
              <a:defRPr/>
            </a:pPr>
            <a:endParaRPr lang="en-US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Locution: what was said </a:t>
            </a:r>
          </a:p>
          <a:p>
            <a:pPr lvl="2"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"Is there any salt?"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at the dinner table, a question about the presence of salt</a:t>
            </a:r>
            <a:endParaRPr lang="en-US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defRPr/>
            </a:pPr>
            <a:r>
              <a:rPr lang="en-US" sz="4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llocution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what was meant</a:t>
            </a:r>
          </a:p>
          <a:p>
            <a:pPr lvl="2"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"please give me some salt“ vs. “Yes” or “No”</a:t>
            </a:r>
          </a:p>
          <a:p>
            <a:pPr lvl="2">
              <a:defRPr/>
            </a:pPr>
            <a:r>
              <a:rPr lang="en-US" sz="4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erlocution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what happened as a result, the actual effect.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2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 cause somebody to pass the salt.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DB5E6-C08D-46DD-B595-F72BD22D1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388" y="2247918"/>
            <a:ext cx="2914650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AEB64A-0599-4AE8-842D-142AEA3FEC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37827" r="53176" b="48924"/>
          <a:stretch/>
        </p:blipFill>
        <p:spPr>
          <a:xfrm>
            <a:off x="8866188" y="6483638"/>
            <a:ext cx="3371849" cy="3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51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41885" y="1094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20" y="2719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Pragmatic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4C9C8-BF72-493A-A0AD-FE68B48C7685}"/>
              </a:ext>
            </a:extLst>
          </p:cNvPr>
          <p:cNvSpPr txBox="1"/>
          <p:nvPr/>
        </p:nvSpPr>
        <p:spPr>
          <a:xfrm>
            <a:off x="0" y="1147699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knowledge of the relationship of meaning to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goals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&amp;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intentions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of the speaker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B0931-B2E3-4384-B970-D18333283E3A}"/>
              </a:ext>
            </a:extLst>
          </p:cNvPr>
          <p:cNvSpPr txBox="1"/>
          <p:nvPr/>
        </p:nvSpPr>
        <p:spPr>
          <a:xfrm>
            <a:off x="825520" y="1756186"/>
            <a:ext cx="7588887" cy="458587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John Rogers Searle (/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sɜːrl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/; born July 31, 1932) is an American philosopher.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Searle, John R. “A Classification of Illocutionary Acts.” </a:t>
            </a:r>
            <a:r>
              <a:rPr lang="en-US" sz="1200" b="0" i="1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Language in Society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vol. 5, no. 1, Cambridge University Press, 1976, pp. 1–23, http://www.jstor.org/stable/4166848.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Representative (Assertive)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committing the speaker to the truth of the expressed proposition,  e.g., asserting, concluding </a:t>
            </a:r>
          </a:p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Directive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attempts by the speaker to get the addressee to do  something, e.g., advising, requesting </a:t>
            </a:r>
          </a:p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Commissive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committing the speaker to a future course of action, e.g., promising, threatening, offering </a:t>
            </a:r>
          </a:p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Expressive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expressing a psychological state, e.g., thanking, apologizing,  welcoming </a:t>
            </a:r>
          </a:p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Declarative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effecting immediate changes in an institutional state of affairs, with extra-linguistic qualities, e.g., declaring war, christening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BA441-D198-45DF-A950-55B7CAD15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407" y="1756186"/>
            <a:ext cx="3777593" cy="486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75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9544" y="37009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marL="2286000" marR="0" lvl="5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Natural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Language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4C9C8-BF72-493A-A0AD-FE68B48C7685}"/>
              </a:ext>
            </a:extLst>
          </p:cNvPr>
          <p:cNvSpPr txBox="1"/>
          <p:nvPr/>
        </p:nvSpPr>
        <p:spPr>
          <a:xfrm>
            <a:off x="0" y="4534946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Phonetics and Phonology, Morphology, Syntax, Semantics, Pragmatics,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Discourse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9153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41885" y="12596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20" y="4370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Discourse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4506B-D15F-4A8B-BE84-0B76C2641435}"/>
              </a:ext>
            </a:extLst>
          </p:cNvPr>
          <p:cNvSpPr txBox="1"/>
          <p:nvPr/>
        </p:nvSpPr>
        <p:spPr>
          <a:xfrm>
            <a:off x="0" y="1312799"/>
            <a:ext cx="12192000" cy="2985433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knowledge about linguistic units larger than a single utterance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[discourse structure]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logical flow of events, states, propositions that makes for a coherent idea, argument, or story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another kind of pragmatic knowledge but within a session of communication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4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Co-reference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made </a:t>
            </a:r>
            <a:r>
              <a:rPr lang="en-US" sz="24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 </a:t>
            </a:r>
            <a:r>
              <a:rPr lang="en-US" sz="2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duck</a:t>
            </a:r>
          </a:p>
        </p:txBody>
      </p:sp>
    </p:spTree>
    <p:extLst>
      <p:ext uri="{BB962C8B-B14F-4D97-AF65-F5344CB8AC3E}">
        <p14:creationId xmlns:p14="http://schemas.microsoft.com/office/powerpoint/2010/main" val="2432499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C1F96-011B-4679-8884-61E21198B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78"/>
            <a:ext cx="12192000" cy="65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1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0 Years After 2001: A Space Odyssey, Can we Build a HAL 9000? | by Ben  Tang | Stradigi AI | Medium">
            <a:extLst>
              <a:ext uri="{FF2B5EF4-FFF2-40B4-BE49-F238E27FC236}">
                <a16:creationId xmlns:a16="http://schemas.microsoft.com/office/drawing/2014/main" id="{E9CFA6B6-7286-4519-A3FA-6A94BB134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2" b="9885"/>
          <a:stretch/>
        </p:blipFill>
        <p:spPr bwMode="auto">
          <a:xfrm>
            <a:off x="-1557298" y="0"/>
            <a:ext cx="152108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DC31A-E90A-441F-ACEE-FC7FB4FFCB7C}"/>
              </a:ext>
            </a:extLst>
          </p:cNvPr>
          <p:cNvSpPr txBox="1"/>
          <p:nvPr/>
        </p:nvSpPr>
        <p:spPr>
          <a:xfrm>
            <a:off x="0" y="5042118"/>
            <a:ext cx="11508828" cy="1815882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2001: A Space Odyssey (1968), </a:t>
            </a:r>
            <a:r>
              <a:rPr lang="en-US" sz="28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Stanley Kubrick and Arthur C. Clarke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A Conversation with HAL! </a:t>
            </a:r>
            <a:r>
              <a:rPr lang="en-US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https://www.youtube.com/watch?v=r13I-TuDcWI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HAL Reads Lips! </a:t>
            </a:r>
            <a:r>
              <a:rPr lang="en-US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https://www.youtube.com/watch?v=XDO8OYnmkNY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HAL: I'm Sorry, Dave! </a:t>
            </a:r>
            <a:r>
              <a:rPr lang="en-US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https://www.youtube.com/watch?v=Wy4EfdnMZ5g</a:t>
            </a:r>
          </a:p>
        </p:txBody>
      </p:sp>
    </p:spTree>
    <p:extLst>
      <p:ext uri="{BB962C8B-B14F-4D97-AF65-F5344CB8AC3E}">
        <p14:creationId xmlns:p14="http://schemas.microsoft.com/office/powerpoint/2010/main" val="1710304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41885" y="12596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20" y="4370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Discourse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4506B-D15F-4A8B-BE84-0B76C2641435}"/>
              </a:ext>
            </a:extLst>
          </p:cNvPr>
          <p:cNvSpPr txBox="1"/>
          <p:nvPr/>
        </p:nvSpPr>
        <p:spPr>
          <a:xfrm>
            <a:off x="0" y="1312799"/>
            <a:ext cx="12192000" cy="409342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knowledge about linguistic units larger than a single utterance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[discourse structure]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logical flow of events, states, propositions that makes for a coherent idea, argument, or story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another kind of pragmatic knowledge but within a session of communication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Discourse Relation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 refused to pay the cobbler the full $95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because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he did poor work. </a:t>
            </a: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(Contingency)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He knows a tasty meal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when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he eats one. </a:t>
            </a: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(Temporal)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IBM’s stock price rose,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but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the overall market fell. </a:t>
            </a: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(Comparison)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 never gamble too far;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 particular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I quit after one try. </a:t>
            </a: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(Expansion) </a:t>
            </a:r>
          </a:p>
        </p:txBody>
      </p:sp>
    </p:spTree>
    <p:extLst>
      <p:ext uri="{BB962C8B-B14F-4D97-AF65-F5344CB8AC3E}">
        <p14:creationId xmlns:p14="http://schemas.microsoft.com/office/powerpoint/2010/main" val="3359041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7DBF19-12E2-4869-A7AC-D39949B28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F26CD17-5789-4A33-864C-5C1167BA9B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57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41885" y="12596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20" y="4370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Discourse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4506B-D15F-4A8B-BE84-0B76C2641435}"/>
              </a:ext>
            </a:extLst>
          </p:cNvPr>
          <p:cNvSpPr txBox="1"/>
          <p:nvPr/>
        </p:nvSpPr>
        <p:spPr>
          <a:xfrm>
            <a:off x="-20" y="1412772"/>
            <a:ext cx="12192000" cy="120032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due to background knowledge, linguistic elements are </a:t>
            </a:r>
            <a:r>
              <a:rPr lang="en-US" sz="24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atent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or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implicit!</a:t>
            </a:r>
          </a:p>
          <a:p>
            <a:pPr algn="ctr"/>
            <a:endParaRPr lang="en-US" sz="2400" i="1" dirty="0">
              <a:solidFill>
                <a:srgbClr val="FFFF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great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movie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by Stanley Kubrick</a:t>
            </a:r>
          </a:p>
        </p:txBody>
      </p:sp>
    </p:spTree>
    <p:extLst>
      <p:ext uri="{BB962C8B-B14F-4D97-AF65-F5344CB8AC3E}">
        <p14:creationId xmlns:p14="http://schemas.microsoft.com/office/powerpoint/2010/main" val="2771627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17CBF568-600B-4BB6-A84D-0DF0F4FF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D781B8-296C-4A5A-BE28-6CD1EDD3AA3A}"/>
              </a:ext>
            </a:extLst>
          </p:cNvPr>
          <p:cNvSpPr txBox="1"/>
          <p:nvPr/>
        </p:nvSpPr>
        <p:spPr>
          <a:xfrm>
            <a:off x="-9544" y="3700987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Let’s build an NLP model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4C9C8-BF72-493A-A0AD-FE68B48C7685}"/>
              </a:ext>
            </a:extLst>
          </p:cNvPr>
          <p:cNvSpPr txBox="1"/>
          <p:nvPr/>
        </p:nvSpPr>
        <p:spPr>
          <a:xfrm>
            <a:off x="0" y="4534946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Phonetics and Phonology, Morphology, Syntax, Semantics, Pragmatics, Discourse </a:t>
            </a:r>
          </a:p>
        </p:txBody>
      </p:sp>
    </p:spTree>
    <p:extLst>
      <p:ext uri="{BB962C8B-B14F-4D97-AF65-F5344CB8AC3E}">
        <p14:creationId xmlns:p14="http://schemas.microsoft.com/office/powerpoint/2010/main" val="2636333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E1D0B7-A3C6-45B7-9C30-905B8C5A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073" y="0"/>
            <a:ext cx="129663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EF4D79-D5D1-4DF6-9B0D-D6C590164AED}"/>
              </a:ext>
            </a:extLst>
          </p:cNvPr>
          <p:cNvSpPr/>
          <p:nvPr/>
        </p:nvSpPr>
        <p:spPr>
          <a:xfrm>
            <a:off x="-231073" y="0"/>
            <a:ext cx="6096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 Light (Headings)"/>
              </a:rPr>
              <a:t>Lec01B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 Light (Headings)"/>
              </a:rPr>
              <a:t>01:00pm-02:20pm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 Light (Headings)"/>
              </a:rPr>
              <a:t>Text Normalization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23B2C-CCE4-424A-9B13-2A6FBC9BA301}"/>
              </a:ext>
            </a:extLst>
          </p:cNvPr>
          <p:cNvSpPr/>
          <p:nvPr/>
        </p:nvSpPr>
        <p:spPr>
          <a:xfrm>
            <a:off x="6096000" y="2368084"/>
            <a:ext cx="6096000" cy="584775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CA" sz="3200" dirty="0">
              <a:solidFill>
                <a:schemeClr val="bg1"/>
              </a:solidFill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259076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3428999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i="1" dirty="0">
                <a:solidFill>
                  <a:srgbClr val="66FF33"/>
                </a:solidFill>
                <a:latin typeface="Segoe UI Light (Headings)"/>
              </a:rPr>
              <a:t>T</a:t>
            </a:r>
            <a:r>
              <a:rPr kumimoji="0" lang="en-CA" sz="6600" b="0" i="1" u="none" strike="noStrike" kern="1200" spc="0" normalizeH="0" baseline="0" noProof="0" dirty="0" err="1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Segmentation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0" y="4523009"/>
            <a:ext cx="12191980" cy="58477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dividing text into linguistic units, such as words, sentences, or topics</a:t>
            </a:r>
          </a:p>
        </p:txBody>
      </p:sp>
    </p:spTree>
    <p:extLst>
      <p:ext uri="{BB962C8B-B14F-4D97-AF65-F5344CB8AC3E}">
        <p14:creationId xmlns:p14="http://schemas.microsoft.com/office/powerpoint/2010/main" val="127897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25CF3CA0-FAAA-44B5-8B44-6DD4FE3FC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882" y="0"/>
            <a:ext cx="5474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2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94DED9FF-FE26-4457-9280-9B29993439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8739-37ED-4BA4-B1E0-AB7E85553045}"/>
              </a:ext>
            </a:extLst>
          </p:cNvPr>
          <p:cNvSpPr txBox="1"/>
          <p:nvPr/>
        </p:nvSpPr>
        <p:spPr>
          <a:xfrm>
            <a:off x="0" y="461720"/>
            <a:ext cx="12192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What should be considered as word?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7DF82-D313-458B-9B6A-4D2049B1C7BC}"/>
              </a:ext>
            </a:extLst>
          </p:cNvPr>
          <p:cNvSpPr txBox="1"/>
          <p:nvPr/>
        </p:nvSpPr>
        <p:spPr>
          <a:xfrm>
            <a:off x="0" y="1322826"/>
            <a:ext cx="12192000" cy="477053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571500" indent="-571500" algn="l">
              <a:buFontTx/>
              <a:buChar char="-"/>
            </a:pPr>
            <a:r>
              <a:rPr lang="en-US" sz="36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Disfluencies</a:t>
            </a:r>
            <a:r>
              <a:rPr lang="en-US" sz="3600" b="0" i="1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600" b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</a:t>
            </a:r>
            <a:r>
              <a:rPr lang="en-US" sz="3600" b="0" i="1" u="none" strike="noStrike" baseline="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utterances</a:t>
            </a:r>
            <a:endParaRPr lang="en-US" sz="3600" b="0" i="0" u="none" strike="noStrike" baseline="0" dirty="0">
              <a:solidFill>
                <a:srgbClr val="FFFF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en-US" sz="24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Fragments: broken-off repeated words: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miss- misspelled, you- yourself</a:t>
            </a:r>
            <a:endParaRPr lang="en-US" b="0" i="0" u="none" strike="noStrike" baseline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en-US" sz="24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Fillers: non-lexical: </a:t>
            </a:r>
            <a:r>
              <a:rPr lang="en-US" sz="16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huh, uh, erm, um, well, so, like, hmm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Punctuations , . : ; ? ! Special Chars $, /, … </a:t>
            </a:r>
          </a:p>
          <a:p>
            <a:pPr lvl="2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part-of-speech tagging </a:t>
            </a:r>
          </a:p>
          <a:p>
            <a:pPr lvl="2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parsing </a:t>
            </a:r>
          </a:p>
          <a:p>
            <a:pPr lvl="2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speech synthesis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Morphemes: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smallest meaning-bearing unit of a language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‘unlikeliest’ : morphemes [un-], [likely], [-</a:t>
            </a:r>
            <a:r>
              <a:rPr lang="en-U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  <a:p>
            <a:pPr lvl="2"/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31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30E5134F-DAC1-4079-B177-E95D401A9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8739-37ED-4BA4-B1E0-AB7E85553045}"/>
              </a:ext>
            </a:extLst>
          </p:cNvPr>
          <p:cNvSpPr txBox="1"/>
          <p:nvPr/>
        </p:nvSpPr>
        <p:spPr>
          <a:xfrm>
            <a:off x="0" y="461720"/>
            <a:ext cx="12192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Word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Segmentation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Tokenization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7DF82-D313-458B-9B6A-4D2049B1C7BC}"/>
              </a:ext>
            </a:extLst>
          </p:cNvPr>
          <p:cNvSpPr txBox="1"/>
          <p:nvPr/>
        </p:nvSpPr>
        <p:spPr>
          <a:xfrm>
            <a:off x="0" y="1967749"/>
            <a:ext cx="12192000" cy="3508653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571500" indent="-571500" algn="l">
              <a:buFontTx/>
              <a:buChar char="-"/>
            </a:pPr>
            <a:r>
              <a:rPr lang="en-US" sz="36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Word Boundary: Whitespace (natural word delimiter)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Split()</a:t>
            </a:r>
          </a:p>
          <a:p>
            <a:pPr marL="1028700" lvl="1" indent="-571500">
              <a:buFontTx/>
              <a:buChar char="-"/>
            </a:pPr>
            <a:endParaRPr lang="en-US" sz="3600" b="0" i="0" u="none" strike="noStrike" baseline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Exceptions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New York, rock ’n’ roll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Contractions: I’m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Languages: Japanese | Chinese | Thai don’t have spaces between words 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E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moticons: :)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H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ashtags: #nlproc.	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774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A5959-8DAD-4755-B08F-40B6ACD7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0" y="397084"/>
            <a:ext cx="10295383" cy="480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447EAE-A7BA-45C4-8475-6D5194FCD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4216709"/>
            <a:ext cx="4191000" cy="2641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9FF35-5484-4687-A3BD-8B4644D3A10F}"/>
              </a:ext>
            </a:extLst>
          </p:cNvPr>
          <p:cNvSpPr txBox="1"/>
          <p:nvPr/>
        </p:nvSpPr>
        <p:spPr>
          <a:xfrm>
            <a:off x="341791" y="6122362"/>
            <a:ext cx="82053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Chen, X., Shi, Z., </a:t>
            </a:r>
            <a:r>
              <a:rPr lang="en-US" sz="16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Qiu</a:t>
            </a:r>
            <a:r>
              <a:rPr lang="en-US" sz="16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X., and Huang, X. (2017). Adversarial multi-criteria learning for Chinese word segmentation. In ACL 2017, 1193–1203.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1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7278EF92-1CBA-4E8F-B246-66CEEE84D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05A727-5546-4EE1-8B25-D074049E5F70}"/>
              </a:ext>
            </a:extLst>
          </p:cNvPr>
          <p:cNvSpPr txBox="1"/>
          <p:nvPr/>
        </p:nvSpPr>
        <p:spPr>
          <a:xfrm>
            <a:off x="-1" y="6057781"/>
            <a:ext cx="12191999" cy="800219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Google Duplex: A.I. Assistant Calls Local Businesses To Make Appointments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https://www.youtube.com/watch?v=D5VN56jQMWM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AFF45FB0-EABF-479E-8D27-BA7D71C10A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6" y="42665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65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A5959-8DAD-4755-B08F-40B6ACD7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0" y="397084"/>
            <a:ext cx="10295383" cy="4809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447EAE-A7BA-45C4-8475-6D5194FCD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4216709"/>
            <a:ext cx="4191000" cy="2641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9FF35-5484-4687-A3BD-8B4644D3A10F}"/>
              </a:ext>
            </a:extLst>
          </p:cNvPr>
          <p:cNvSpPr txBox="1"/>
          <p:nvPr/>
        </p:nvSpPr>
        <p:spPr>
          <a:xfrm>
            <a:off x="341791" y="6122362"/>
            <a:ext cx="82053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Chen, X., Shi, Z.,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Qiu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X., and Huang, X. (2017). Adversarial multi-criteria learning for Chinese word segmentation. In ACL 2017, 1193–1203.</a:t>
            </a:r>
          </a:p>
        </p:txBody>
      </p:sp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D64E5454-E23B-4B5E-9A05-27D106847F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81" b="57960"/>
          <a:stretch/>
        </p:blipFill>
        <p:spPr>
          <a:xfrm>
            <a:off x="20" y="2350484"/>
            <a:ext cx="12191980" cy="203132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18E2A-0114-451E-A06E-167216D25A56}"/>
              </a:ext>
            </a:extLst>
          </p:cNvPr>
          <p:cNvSpPr txBox="1"/>
          <p:nvPr/>
        </p:nvSpPr>
        <p:spPr>
          <a:xfrm>
            <a:off x="0" y="2683632"/>
            <a:ext cx="12192000" cy="15081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lvl="1" algn="ctr"/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characters are at a reasonable semantic level for most applications</a:t>
            </a:r>
          </a:p>
          <a:p>
            <a:pPr lvl="1" algn="ctr"/>
            <a:r>
              <a:rPr lang="en-US" sz="36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take characters as words!</a:t>
            </a:r>
          </a:p>
          <a:p>
            <a:pPr lvl="1" algn="ctr"/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 for Japanese and Thai!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185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DECF2BE5-DF1F-4E9D-9B74-12CC6CF10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8739-37ED-4BA4-B1E0-AB7E85553045}"/>
              </a:ext>
            </a:extLst>
          </p:cNvPr>
          <p:cNvSpPr txBox="1"/>
          <p:nvPr/>
        </p:nvSpPr>
        <p:spPr>
          <a:xfrm>
            <a:off x="0" y="461720"/>
            <a:ext cx="12192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Word Boundaries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7DF82-D313-458B-9B6A-4D2049B1C7BC}"/>
              </a:ext>
            </a:extLst>
          </p:cNvPr>
          <p:cNvSpPr txBox="1"/>
          <p:nvPr/>
        </p:nvSpPr>
        <p:spPr>
          <a:xfrm>
            <a:off x="0" y="1322826"/>
            <a:ext cx="12192000" cy="36625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Regular Expressions (RE): Finite State Automata</a:t>
            </a:r>
          </a:p>
          <a:p>
            <a:pPr marL="1028700" lvl="1" indent="-5715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Alphabetical: 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[a-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-Z]*</a:t>
            </a:r>
          </a:p>
          <a:p>
            <a:pPr marL="1028700" lvl="1" indent="-5715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Alpha-numerical: 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[a-zA-Z0-9]*</a:t>
            </a:r>
          </a:p>
          <a:p>
            <a:pPr marL="1028700" lvl="1" indent="-5715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Punctuations: 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Ph.D., AT&amp;T,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cap’n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1028700" lvl="1" indent="-5715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Special Chars</a:t>
            </a:r>
          </a:p>
          <a:p>
            <a:pPr lvl="3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Currency $45.55</a:t>
            </a:r>
          </a:p>
          <a:p>
            <a:pPr lvl="3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Dates (01/02/06)</a:t>
            </a:r>
          </a:p>
          <a:p>
            <a:pPr lvl="3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URLs http://www.stanford.edu</a:t>
            </a:r>
          </a:p>
          <a:p>
            <a:pPr lvl="3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Twitter hashtags #nlproc</a:t>
            </a:r>
          </a:p>
          <a:p>
            <a:pPr lvl="3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 hfani@uwindsor.ca</a:t>
            </a:r>
          </a:p>
        </p:txBody>
      </p:sp>
    </p:spTree>
    <p:extLst>
      <p:ext uri="{BB962C8B-B14F-4D97-AF65-F5344CB8AC3E}">
        <p14:creationId xmlns:p14="http://schemas.microsoft.com/office/powerpoint/2010/main" val="3629236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36067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05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Word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Subword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7449-D75F-42D6-9E79-0F741E506EB9}"/>
              </a:ext>
            </a:extLst>
          </p:cNvPr>
          <p:cNvSpPr txBox="1"/>
          <p:nvPr/>
        </p:nvSpPr>
        <p:spPr>
          <a:xfrm>
            <a:off x="-9544" y="1911609"/>
            <a:ext cx="12192000" cy="483209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Sennrich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et al., (2016). Neural machine translation of rare words with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subword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units. In ACL 2016.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Wordpiece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Wu et al. (2016)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Google's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neural machine translation system: Bridging the gap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between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human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and machine translation." 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arXiv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MaxMatch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in 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Devlin et al. (2019). BERT: Pretraining of deep bidirectional transformers for language understanding. In NAACL HLT.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SentencePiece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Kudo, T. and Richardson, J. (2018).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SentencePiece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A simple and language independent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subword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tokenizer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detokenizer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for neural text processing. In EMNLP.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120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 :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Compression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7449-D75F-42D6-9E79-0F741E506EB9}"/>
              </a:ext>
            </a:extLst>
          </p:cNvPr>
          <p:cNvSpPr txBox="1"/>
          <p:nvPr/>
        </p:nvSpPr>
        <p:spPr>
          <a:xfrm>
            <a:off x="-9544" y="1911609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6D9B9-BAFC-4AD4-8FE0-EB702EF873C4}"/>
              </a:ext>
            </a:extLst>
          </p:cNvPr>
          <p:cNvSpPr txBox="1"/>
          <p:nvPr/>
        </p:nvSpPr>
        <p:spPr>
          <a:xfrm>
            <a:off x="0" y="2547801"/>
            <a:ext cx="12192000" cy="1569660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Gage, P. (1994). A new algorithm for data compression. The C Users Journal, 12(2), 23–38.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97000"/>
                </a:scheme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pair ‘aa’ occurs most often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replace it with a char (byte) that is not used ‘Z’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aaabdaaabac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Z=aa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97000"/>
                </a:scheme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124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 :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Compression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7449-D75F-42D6-9E79-0F741E506EB9}"/>
              </a:ext>
            </a:extLst>
          </p:cNvPr>
          <p:cNvSpPr txBox="1"/>
          <p:nvPr/>
        </p:nvSpPr>
        <p:spPr>
          <a:xfrm>
            <a:off x="-9544" y="1911609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6D9B9-BAFC-4AD4-8FE0-EB702EF873C4}"/>
              </a:ext>
            </a:extLst>
          </p:cNvPr>
          <p:cNvSpPr txBox="1"/>
          <p:nvPr/>
        </p:nvSpPr>
        <p:spPr>
          <a:xfrm>
            <a:off x="0" y="2547801"/>
            <a:ext cx="12192000" cy="2369880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7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Gage, P. (1994). A new algorithm for data compression. The C Users Journal, 12(2), 23–38.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7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pair ‘aa’ occurs most often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replace it with a char (byte) that is not used ‘Z’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aaabdaaabac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Z=aa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pair ‘ab’ occurs most often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replace it with ‘Y’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→ </a:t>
            </a: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ZabdZabac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Y=ab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Z=aa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→ </a:t>
            </a: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ZabdZabac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97000"/>
                </a:scheme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3101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 :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Compression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7449-D75F-42D6-9E79-0F741E506EB9}"/>
              </a:ext>
            </a:extLst>
          </p:cNvPr>
          <p:cNvSpPr txBox="1"/>
          <p:nvPr/>
        </p:nvSpPr>
        <p:spPr>
          <a:xfrm>
            <a:off x="-9544" y="1911609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6D9B9-BAFC-4AD4-8FE0-EB702EF873C4}"/>
              </a:ext>
            </a:extLst>
          </p:cNvPr>
          <p:cNvSpPr txBox="1"/>
          <p:nvPr/>
        </p:nvSpPr>
        <p:spPr>
          <a:xfrm>
            <a:off x="0" y="2547801"/>
            <a:ext cx="12192000" cy="3108543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7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Gage, P. (1994). A new algorithm for data compression. The C Users Journal, 12(2), 23–38.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7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pair ‘aa’ occurs most often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replace it with a char (byte) that is not used ‘Z’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aaabdaaabac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Z=aa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pair ‘ab’ occurs most often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replace it with ‘Y’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→ </a:t>
            </a: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ZabdZabac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Y=ab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Z=aa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→ </a:t>
            </a: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ZabdZabac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 pair ‘ZY’ with ‘X’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→ </a:t>
            </a: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ZabdZabac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→ </a:t>
            </a: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ZYdZYac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X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X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X=ZY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Y=ab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Z=aa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97000"/>
                </a:scheme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97000"/>
                </a:scheme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579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 :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Compression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7449-D75F-42D6-9E79-0F741E506EB9}"/>
              </a:ext>
            </a:extLst>
          </p:cNvPr>
          <p:cNvSpPr txBox="1"/>
          <p:nvPr/>
        </p:nvSpPr>
        <p:spPr>
          <a:xfrm>
            <a:off x="-9544" y="1911609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6D9B9-BAFC-4AD4-8FE0-EB702EF873C4}"/>
              </a:ext>
            </a:extLst>
          </p:cNvPr>
          <p:cNvSpPr txBox="1"/>
          <p:nvPr/>
        </p:nvSpPr>
        <p:spPr>
          <a:xfrm>
            <a:off x="0" y="2547801"/>
            <a:ext cx="12192000" cy="3477875"/>
          </a:xfrm>
          <a:prstGeom prst="rect">
            <a:avLst/>
          </a:prstGeom>
          <a:solidFill>
            <a:schemeClr val="tx1">
              <a:alpha val="96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7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Gage, P. (1994). A new algorithm for data compression. The C Users Journal, 12(2), 23–38.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7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pair ‘aa’ occurs most often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replace it with a char (byte) that is not used ‘Z’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aaabdaaabac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Z=aa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pair ‘ab’ occurs most often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replace it with ‘Y’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→ </a:t>
            </a: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ZabdZabac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Y=ab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Z=aa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→ </a:t>
            </a: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ZabdZabac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 pair ‘ZY’ with ‘X’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aaabdaaabac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→ </a:t>
            </a: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ZabdZabac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→ </a:t>
            </a:r>
            <a:r>
              <a:rPr lang="en-US" sz="24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ZYdZYac</a:t>
            </a:r>
            <a:r>
              <a:rPr lang="en-US" sz="24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X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X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;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X=ZY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Y=ab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>
                    <a:alpha val="97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Z=aa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97000"/>
                </a:scheme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97000"/>
                </a:scheme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no pairs of bytes that occur more than 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97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no more compression </a:t>
            </a:r>
          </a:p>
        </p:txBody>
      </p:sp>
    </p:spTree>
    <p:extLst>
      <p:ext uri="{BB962C8B-B14F-4D97-AF65-F5344CB8AC3E}">
        <p14:creationId xmlns:p14="http://schemas.microsoft.com/office/powerpoint/2010/main" val="3145099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 :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7449-D75F-42D6-9E79-0F741E506EB9}"/>
              </a:ext>
            </a:extLst>
          </p:cNvPr>
          <p:cNvSpPr txBox="1"/>
          <p:nvPr/>
        </p:nvSpPr>
        <p:spPr>
          <a:xfrm>
            <a:off x="-9544" y="1911609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1635716-B9B0-48E9-A85B-148ADD331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33296"/>
              </p:ext>
            </p:extLst>
          </p:nvPr>
        </p:nvGraphicFramePr>
        <p:xfrm>
          <a:off x="950911" y="2234774"/>
          <a:ext cx="10271089" cy="37072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0697">
                  <a:extLst>
                    <a:ext uri="{9D8B030D-6E8A-4147-A177-3AD203B41FA5}">
                      <a16:colId xmlns:a16="http://schemas.microsoft.com/office/drawing/2014/main" val="1016094955"/>
                    </a:ext>
                  </a:extLst>
                </a:gridCol>
                <a:gridCol w="2156333">
                  <a:extLst>
                    <a:ext uri="{9D8B030D-6E8A-4147-A177-3AD203B41FA5}">
                      <a16:colId xmlns:a16="http://schemas.microsoft.com/office/drawing/2014/main" val="2873244944"/>
                    </a:ext>
                  </a:extLst>
                </a:gridCol>
                <a:gridCol w="3048445">
                  <a:extLst>
                    <a:ext uri="{9D8B030D-6E8A-4147-A177-3AD203B41FA5}">
                      <a16:colId xmlns:a16="http://schemas.microsoft.com/office/drawing/2014/main" val="1696223413"/>
                    </a:ext>
                  </a:extLst>
                </a:gridCol>
                <a:gridCol w="3045614">
                  <a:extLst>
                    <a:ext uri="{9D8B030D-6E8A-4147-A177-3AD203B41FA5}">
                      <a16:colId xmlns:a16="http://schemas.microsoft.com/office/drawing/2014/main" val="2070566814"/>
                    </a:ext>
                  </a:extLst>
                </a:gridCol>
              </a:tblGrid>
              <a:tr h="598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Dictionary</a:t>
                      </a:r>
                      <a:r>
                        <a:rPr kumimoji="0" lang="en-US" sz="28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(0)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Vocabulary</a:t>
                      </a:r>
                      <a:r>
                        <a:rPr kumimoji="0" lang="en-US" sz="28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(0)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get_stats</a:t>
                      </a: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()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most frequent pair</a:t>
                      </a:r>
                      <a:endParaRPr lang="en-US" sz="28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77585"/>
                  </a:ext>
                </a:extLst>
              </a:tr>
              <a:tr h="598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'l o w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'l o w e r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'n e w e s t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'w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d e s t &lt;/w&gt;’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'e s t e r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w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&lt;/w&gt;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(l, l)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→ 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(l, o)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2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(l, w)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 [all pairs of ‘l’ with others]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(o, I)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(o, o)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 [all pairs of ‘o’ with others]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(e, s)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 [all pairs of ‘e’ with others]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(o, &lt;/w&gt;)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(e, s)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5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778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 : </a:t>
            </a:r>
            <a:r>
              <a:rPr lang="en-US" sz="4000" i="1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7449-D75F-42D6-9E79-0F741E506EB9}"/>
              </a:ext>
            </a:extLst>
          </p:cNvPr>
          <p:cNvSpPr txBox="1"/>
          <p:nvPr/>
        </p:nvSpPr>
        <p:spPr>
          <a:xfrm>
            <a:off x="-9544" y="1911609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1635716-B9B0-48E9-A85B-148ADD331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050499"/>
              </p:ext>
            </p:extLst>
          </p:nvPr>
        </p:nvGraphicFramePr>
        <p:xfrm>
          <a:off x="950911" y="2234774"/>
          <a:ext cx="10271089" cy="45302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0697">
                  <a:extLst>
                    <a:ext uri="{9D8B030D-6E8A-4147-A177-3AD203B41FA5}">
                      <a16:colId xmlns:a16="http://schemas.microsoft.com/office/drawing/2014/main" val="1016094955"/>
                    </a:ext>
                  </a:extLst>
                </a:gridCol>
                <a:gridCol w="2156333">
                  <a:extLst>
                    <a:ext uri="{9D8B030D-6E8A-4147-A177-3AD203B41FA5}">
                      <a16:colId xmlns:a16="http://schemas.microsoft.com/office/drawing/2014/main" val="2873244944"/>
                    </a:ext>
                  </a:extLst>
                </a:gridCol>
                <a:gridCol w="3048445">
                  <a:extLst>
                    <a:ext uri="{9D8B030D-6E8A-4147-A177-3AD203B41FA5}">
                      <a16:colId xmlns:a16="http://schemas.microsoft.com/office/drawing/2014/main" val="1696223413"/>
                    </a:ext>
                  </a:extLst>
                </a:gridCol>
                <a:gridCol w="3045614">
                  <a:extLst>
                    <a:ext uri="{9D8B030D-6E8A-4147-A177-3AD203B41FA5}">
                      <a16:colId xmlns:a16="http://schemas.microsoft.com/office/drawing/2014/main" val="2070566814"/>
                    </a:ext>
                  </a:extLst>
                </a:gridCol>
              </a:tblGrid>
              <a:tr h="598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Dictionary</a:t>
                      </a:r>
                      <a:r>
                        <a:rPr kumimoji="0" lang="en-US" sz="28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(1)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Vocabulary</a:t>
                      </a:r>
                      <a:r>
                        <a:rPr kumimoji="0" lang="en-US" sz="28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(1)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get_stats</a:t>
                      </a: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()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most frequent pair</a:t>
                      </a:r>
                      <a:endParaRPr lang="en-US" sz="28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77585"/>
                  </a:ext>
                </a:extLst>
              </a:tr>
              <a:tr h="598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'l o w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'l o w e r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'n e w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t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'w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d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t &lt;/w&gt;’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t e r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w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&lt;/w&gt;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(l, l)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→ 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(l, o)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2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(l, w)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 [all pairs of ‘l’ with others]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(o, I)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(o, o)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 [all pairs of ‘o’ with others]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(e, s)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3 →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 [all pairs of ‘e’ with others]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(o, &lt;/w&gt;)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(es, l)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 [all pairs of ‘es’ with others]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(es, t)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3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(e, s)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(es, t)</a:t>
                      </a:r>
                      <a:endParaRPr lang="en-US" dirty="0">
                        <a:solidFill>
                          <a:schemeClr val="bg1"/>
                        </a:solidFill>
                        <a:highlight>
                          <a:srgbClr val="00FF00"/>
                        </a:highlight>
                        <a:latin typeface="Segoe UI Light (Headings)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5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93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7E948D7D-AE19-4BE5-BEFF-65B9DA272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AF71DC-FE3E-47CA-A317-E27A83C55302}"/>
              </a:ext>
            </a:extLst>
          </p:cNvPr>
          <p:cNvSpPr txBox="1"/>
          <p:nvPr/>
        </p:nvSpPr>
        <p:spPr>
          <a:xfrm>
            <a:off x="1" y="2474893"/>
            <a:ext cx="6096000" cy="181332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capacity for language is one of the central features of human intelligence and is therefore a prerequisite for artificial intelligence.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43512A-D504-434A-B6E1-994480532748}"/>
              </a:ext>
            </a:extLst>
          </p:cNvPr>
          <p:cNvSpPr txBox="1"/>
          <p:nvPr/>
        </p:nvSpPr>
        <p:spPr>
          <a:xfrm>
            <a:off x="0" y="1676200"/>
            <a:ext cx="12192000" cy="769441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Research Priorities for Artificial Intelligence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6EB25-BD8B-4B69-B93B-EE81E84B6E01}"/>
              </a:ext>
            </a:extLst>
          </p:cNvPr>
          <p:cNvSpPr txBox="1"/>
          <p:nvPr/>
        </p:nvSpPr>
        <p:spPr>
          <a:xfrm>
            <a:off x="6316717" y="2474893"/>
            <a:ext cx="5875283" cy="34778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Despite its many practical applications, language is perhaps number </a:t>
            </a:r>
            <a:r>
              <a:rPr lang="en-US" sz="2800" b="0" i="0" u="none" strike="noStrike" baseline="0" dirty="0"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r>
              <a:rPr lang="en-US" sz="2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the priority list for AI research.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 would be a great achievement if AI could attain the capabilities of an </a:t>
            </a:r>
            <a:r>
              <a:rPr lang="en-US" sz="2800" b="0" i="0" u="none" strike="noStrike" baseline="0" dirty="0"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orangutan</a:t>
            </a:r>
            <a:r>
              <a:rPr lang="en-US" sz="28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, which do not include language!</a:t>
            </a:r>
          </a:p>
          <a:p>
            <a:pPr algn="just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0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Yann </a:t>
            </a:r>
            <a:r>
              <a:rPr lang="en-US" sz="2000" b="0" i="0" u="none" strike="noStrike" baseline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LeCun</a:t>
            </a:r>
            <a:r>
              <a:rPr lang="en-US" sz="2000" b="0" i="0" u="none" strike="noStrike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(computer vision researcher)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591651-71AA-447E-A74D-829018569B95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Russell, Stuart, Daniel Dewey, and Max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Tegmark</a:t>
            </a:r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"Research priorities for robust and beneficial artificial intelligence." </a:t>
            </a:r>
            <a:r>
              <a:rPr lang="en-US" b="0" i="1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Ai Magazine</a:t>
            </a:r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 36.4 (2015): 105-114.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6863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 : </a:t>
            </a:r>
            <a:r>
              <a:rPr lang="en-US" sz="4000" i="1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7449-D75F-42D6-9E79-0F741E506EB9}"/>
              </a:ext>
            </a:extLst>
          </p:cNvPr>
          <p:cNvSpPr txBox="1"/>
          <p:nvPr/>
        </p:nvSpPr>
        <p:spPr>
          <a:xfrm>
            <a:off x="-9544" y="1911609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1635716-B9B0-48E9-A85B-148ADD331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64827"/>
              </p:ext>
            </p:extLst>
          </p:nvPr>
        </p:nvGraphicFramePr>
        <p:xfrm>
          <a:off x="950911" y="2234774"/>
          <a:ext cx="10271089" cy="39816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0697">
                  <a:extLst>
                    <a:ext uri="{9D8B030D-6E8A-4147-A177-3AD203B41FA5}">
                      <a16:colId xmlns:a16="http://schemas.microsoft.com/office/drawing/2014/main" val="1016094955"/>
                    </a:ext>
                  </a:extLst>
                </a:gridCol>
                <a:gridCol w="2156333">
                  <a:extLst>
                    <a:ext uri="{9D8B030D-6E8A-4147-A177-3AD203B41FA5}">
                      <a16:colId xmlns:a16="http://schemas.microsoft.com/office/drawing/2014/main" val="2873244944"/>
                    </a:ext>
                  </a:extLst>
                </a:gridCol>
                <a:gridCol w="3048445">
                  <a:extLst>
                    <a:ext uri="{9D8B030D-6E8A-4147-A177-3AD203B41FA5}">
                      <a16:colId xmlns:a16="http://schemas.microsoft.com/office/drawing/2014/main" val="1696223413"/>
                    </a:ext>
                  </a:extLst>
                </a:gridCol>
                <a:gridCol w="3045614">
                  <a:extLst>
                    <a:ext uri="{9D8B030D-6E8A-4147-A177-3AD203B41FA5}">
                      <a16:colId xmlns:a16="http://schemas.microsoft.com/office/drawing/2014/main" val="2070566814"/>
                    </a:ext>
                  </a:extLst>
                </a:gridCol>
              </a:tblGrid>
              <a:tr h="598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Dictionary</a:t>
                      </a:r>
                      <a:r>
                        <a:rPr kumimoji="0" lang="en-US" sz="28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(2)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Vocabulary</a:t>
                      </a:r>
                      <a:r>
                        <a:rPr kumimoji="0" lang="en-US" sz="28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(2)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get_stats</a:t>
                      </a: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()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most frequent pair</a:t>
                      </a:r>
                      <a:endParaRPr lang="en-US" sz="28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77585"/>
                  </a:ext>
                </a:extLst>
              </a:tr>
              <a:tr h="598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'l o w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'l o w e r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'n e w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'w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d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&lt;/w&gt;’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‘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e r 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w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&lt;/w&gt;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(l, l)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→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(l, o)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2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(es, l)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 [all pairs of ‘es’ with others]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(es, t)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 l)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….[all pairs of ‘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’ with others]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 &lt;/w&gt;)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(es, t)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→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?</a:t>
                      </a:r>
                      <a:endParaRPr lang="en-US" dirty="0">
                        <a:solidFill>
                          <a:schemeClr val="bg1"/>
                        </a:solidFill>
                        <a:highlight>
                          <a:srgbClr val="00FF00"/>
                        </a:highlight>
                        <a:latin typeface="Segoe UI Light (Headings)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5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7113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 : </a:t>
            </a:r>
            <a:r>
              <a:rPr lang="en-US" sz="4000" i="1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7449-D75F-42D6-9E79-0F741E506EB9}"/>
              </a:ext>
            </a:extLst>
          </p:cNvPr>
          <p:cNvSpPr txBox="1"/>
          <p:nvPr/>
        </p:nvSpPr>
        <p:spPr>
          <a:xfrm>
            <a:off x="-9544" y="1911609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1635716-B9B0-48E9-A85B-148ADD331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80008"/>
              </p:ext>
            </p:extLst>
          </p:nvPr>
        </p:nvGraphicFramePr>
        <p:xfrm>
          <a:off x="950911" y="2234774"/>
          <a:ext cx="10271089" cy="31586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0697">
                  <a:extLst>
                    <a:ext uri="{9D8B030D-6E8A-4147-A177-3AD203B41FA5}">
                      <a16:colId xmlns:a16="http://schemas.microsoft.com/office/drawing/2014/main" val="1016094955"/>
                    </a:ext>
                  </a:extLst>
                </a:gridCol>
                <a:gridCol w="2156333">
                  <a:extLst>
                    <a:ext uri="{9D8B030D-6E8A-4147-A177-3AD203B41FA5}">
                      <a16:colId xmlns:a16="http://schemas.microsoft.com/office/drawing/2014/main" val="2873244944"/>
                    </a:ext>
                  </a:extLst>
                </a:gridCol>
                <a:gridCol w="3048445">
                  <a:extLst>
                    <a:ext uri="{9D8B030D-6E8A-4147-A177-3AD203B41FA5}">
                      <a16:colId xmlns:a16="http://schemas.microsoft.com/office/drawing/2014/main" val="1696223413"/>
                    </a:ext>
                  </a:extLst>
                </a:gridCol>
                <a:gridCol w="3045614">
                  <a:extLst>
                    <a:ext uri="{9D8B030D-6E8A-4147-A177-3AD203B41FA5}">
                      <a16:colId xmlns:a16="http://schemas.microsoft.com/office/drawing/2014/main" val="2070566814"/>
                    </a:ext>
                  </a:extLst>
                </a:gridCol>
              </a:tblGrid>
              <a:tr h="598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Dictionary</a:t>
                      </a:r>
                      <a:r>
                        <a:rPr kumimoji="0" lang="en-US" sz="28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(n)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Vocabulary</a:t>
                      </a:r>
                      <a:r>
                        <a:rPr kumimoji="0" lang="en-US" sz="28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(n)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get_stats</a:t>
                      </a: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()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most frequent pair</a:t>
                      </a:r>
                      <a:endParaRPr lang="en-US" sz="2800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77585"/>
                  </a:ext>
                </a:extLst>
              </a:tr>
              <a:tr h="598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'low&lt;/w&gt;'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'lower&lt;/w&gt;'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'newest&lt;/w&gt;'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'widest&lt;/w&gt;’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‘ester&lt;/w&gt;'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l,o,w,e,r,t,n,s,d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,&lt;/w&gt;,es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low,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newer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wider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Segoe U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5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0955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 : </a:t>
            </a:r>
            <a:r>
              <a:rPr lang="en-US" sz="40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7449-D75F-42D6-9E79-0F741E506EB9}"/>
              </a:ext>
            </a:extLst>
          </p:cNvPr>
          <p:cNvSpPr txBox="1"/>
          <p:nvPr/>
        </p:nvSpPr>
        <p:spPr>
          <a:xfrm>
            <a:off x="-9544" y="1911609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1635716-B9B0-48E9-A85B-148ADD331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73759"/>
              </p:ext>
            </p:extLst>
          </p:nvPr>
        </p:nvGraphicFramePr>
        <p:xfrm>
          <a:off x="1039811" y="1807959"/>
          <a:ext cx="2262189" cy="45952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2189">
                  <a:extLst>
                    <a:ext uri="{9D8B030D-6E8A-4147-A177-3AD203B41FA5}">
                      <a16:colId xmlns:a16="http://schemas.microsoft.com/office/drawing/2014/main" val="2873244944"/>
                    </a:ext>
                  </a:extLst>
                </a:gridCol>
              </a:tblGrid>
              <a:tr h="5719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Vocabulary</a:t>
                      </a:r>
                      <a:r>
                        <a:rPr kumimoji="0" lang="en-US" sz="28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(n)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77585"/>
                  </a:ext>
                </a:extLst>
              </a:tr>
              <a:tr h="2051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&lt;/w&gt;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newer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wider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59461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541D4F3D-E469-4F09-9E37-58D8ACF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02790"/>
              </p:ext>
            </p:extLst>
          </p:nvPr>
        </p:nvGraphicFramePr>
        <p:xfrm>
          <a:off x="3986190" y="1807959"/>
          <a:ext cx="7723209" cy="48086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23209">
                  <a:extLst>
                    <a:ext uri="{9D8B030D-6E8A-4147-A177-3AD203B41FA5}">
                      <a16:colId xmlns:a16="http://schemas.microsoft.com/office/drawing/2014/main" val="2873244944"/>
                    </a:ext>
                  </a:extLst>
                </a:gridCol>
              </a:tblGrid>
              <a:tr h="6427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Input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77585"/>
                  </a:ext>
                </a:extLst>
              </a:tr>
              <a:tr h="41659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 o w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66FF33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t p a r t o f t h e n e w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 o 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66FF33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n e w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n e w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low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n e w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low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66FF33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ne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w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low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66FF33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new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low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new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er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low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newer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59461"/>
                  </a:ext>
                </a:extLst>
              </a:tr>
            </a:tbl>
          </a:graphicData>
        </a:graphic>
      </p:graphicFrame>
      <p:sp>
        <p:nvSpPr>
          <p:cNvPr id="4" name="Arrow: Down 3">
            <a:extLst>
              <a:ext uri="{FF2B5EF4-FFF2-40B4-BE49-F238E27FC236}">
                <a16:creationId xmlns:a16="http://schemas.microsoft.com/office/drawing/2014/main" id="{EB5C4F5F-97F6-456E-A342-C2BD8F69AEB2}"/>
              </a:ext>
            </a:extLst>
          </p:cNvPr>
          <p:cNvSpPr/>
          <p:nvPr/>
        </p:nvSpPr>
        <p:spPr>
          <a:xfrm>
            <a:off x="2374900" y="2667811"/>
            <a:ext cx="484632" cy="23486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9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 : </a:t>
            </a:r>
            <a:r>
              <a:rPr lang="en-US" sz="40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7449-D75F-42D6-9E79-0F741E506EB9}"/>
              </a:ext>
            </a:extLst>
          </p:cNvPr>
          <p:cNvSpPr txBox="1"/>
          <p:nvPr/>
        </p:nvSpPr>
        <p:spPr>
          <a:xfrm>
            <a:off x="-9544" y="1911609"/>
            <a:ext cx="12192000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1635716-B9B0-48E9-A85B-148ADD331DEC}"/>
              </a:ext>
            </a:extLst>
          </p:cNvPr>
          <p:cNvGraphicFramePr>
            <a:graphicFrameLocks noGrp="1"/>
          </p:cNvGraphicFramePr>
          <p:nvPr/>
        </p:nvGraphicFramePr>
        <p:xfrm>
          <a:off x="1039811" y="1807959"/>
          <a:ext cx="2262189" cy="45952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2189">
                  <a:extLst>
                    <a:ext uri="{9D8B030D-6E8A-4147-A177-3AD203B41FA5}">
                      <a16:colId xmlns:a16="http://schemas.microsoft.com/office/drawing/2014/main" val="2873244944"/>
                    </a:ext>
                  </a:extLst>
                </a:gridCol>
              </a:tblGrid>
              <a:tr h="5719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Vocabulary</a:t>
                      </a:r>
                      <a:r>
                        <a:rPr kumimoji="0" lang="en-US" sz="28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(n)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77585"/>
                  </a:ext>
                </a:extLst>
              </a:tr>
              <a:tr h="2051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&lt;/w&gt;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newer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wider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59461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541D4F3D-E469-4F09-9E37-58D8ACF9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826013"/>
              </p:ext>
            </p:extLst>
          </p:nvPr>
        </p:nvGraphicFramePr>
        <p:xfrm>
          <a:off x="3986190" y="1807959"/>
          <a:ext cx="7723209" cy="48086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23209">
                  <a:extLst>
                    <a:ext uri="{9D8B030D-6E8A-4147-A177-3AD203B41FA5}">
                      <a16:colId xmlns:a16="http://schemas.microsoft.com/office/drawing/2014/main" val="2873244944"/>
                    </a:ext>
                  </a:extLst>
                </a:gridCol>
              </a:tblGrid>
              <a:tr h="6427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Input</a:t>
                      </a:r>
                      <a:endParaRPr kumimoji="0" lang="en-US" sz="28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77585"/>
                  </a:ext>
                </a:extLst>
              </a:tr>
              <a:tr h="41659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 o w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66FF33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t p a r t o f t h e n e w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 o 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66FF33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n e w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n e w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low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n e w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low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66FF33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ne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w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low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66FF33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new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e r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low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new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er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… low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est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p a r t o f t h e 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newer</a:t>
                      </a: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 h o u s e ….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59461"/>
                  </a:ext>
                </a:extLst>
              </a:tr>
            </a:tbl>
          </a:graphicData>
        </a:graphic>
      </p:graphicFrame>
      <p:sp>
        <p:nvSpPr>
          <p:cNvPr id="4" name="Arrow: Down 3">
            <a:extLst>
              <a:ext uri="{FF2B5EF4-FFF2-40B4-BE49-F238E27FC236}">
                <a16:creationId xmlns:a16="http://schemas.microsoft.com/office/drawing/2014/main" id="{EB5C4F5F-97F6-456E-A342-C2BD8F69AEB2}"/>
              </a:ext>
            </a:extLst>
          </p:cNvPr>
          <p:cNvSpPr/>
          <p:nvPr/>
        </p:nvSpPr>
        <p:spPr>
          <a:xfrm>
            <a:off x="2374900" y="2667811"/>
            <a:ext cx="484632" cy="22633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28140F-DD39-4681-8F19-F5997121086F}"/>
              </a:ext>
            </a:extLst>
          </p:cNvPr>
          <p:cNvSpPr/>
          <p:nvPr/>
        </p:nvSpPr>
        <p:spPr>
          <a:xfrm>
            <a:off x="-9544" y="5644995"/>
            <a:ext cx="12201544" cy="64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What if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`lowest`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is not built during training?</a:t>
            </a:r>
          </a:p>
        </p:txBody>
      </p:sp>
    </p:spTree>
    <p:extLst>
      <p:ext uri="{BB962C8B-B14F-4D97-AF65-F5344CB8AC3E}">
        <p14:creationId xmlns:p14="http://schemas.microsoft.com/office/powerpoint/2010/main" val="196792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Byte-Pair Encoding (BPE)</a:t>
            </a:r>
            <a:endParaRPr lang="en-US" sz="4000" i="1" dirty="0">
              <a:solidFill>
                <a:srgbClr val="FFFF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BBD2A-D30B-41CB-A990-E93802B8F180}"/>
              </a:ext>
            </a:extLst>
          </p:cNvPr>
          <p:cNvSpPr txBox="1"/>
          <p:nvPr/>
        </p:nvSpPr>
        <p:spPr>
          <a:xfrm>
            <a:off x="1232361" y="1967944"/>
            <a:ext cx="10959620" cy="187743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 Help to generalize to produce </a:t>
            </a:r>
            <a:r>
              <a:rPr lang="en-US" sz="28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unseen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words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 </a:t>
            </a:r>
            <a:r>
              <a:rPr lang="en-US" sz="28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Rare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words into </a:t>
            </a:r>
            <a:r>
              <a:rPr lang="en-US" sz="2800" dirty="0" err="1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subword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units is sufficient for translation 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 rare tokens in German training data and they are translatable from English via smaller units!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https://github.com/rsennrich/subword-nmt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74B8D-AD14-4723-9FB7-CDE6C1518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342" y="3800934"/>
            <a:ext cx="3101514" cy="3101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BFA9A2-C7D7-4AE7-95AC-745EE19B9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856" y="3790940"/>
            <a:ext cx="6753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30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Wordpiece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4EC9A-467C-4921-B8FC-6C1A6D3F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456" y="4295776"/>
            <a:ext cx="6067425" cy="2447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6EC48C-C95C-4ED1-AE5C-48A7E61AFEC9}"/>
              </a:ext>
            </a:extLst>
          </p:cNvPr>
          <p:cNvSpPr txBox="1"/>
          <p:nvPr/>
        </p:nvSpPr>
        <p:spPr>
          <a:xfrm>
            <a:off x="0" y="1949172"/>
            <a:ext cx="12153881" cy="132343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lvl="2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Same as BPE but:</a:t>
            </a:r>
          </a:p>
          <a:p>
            <a:pPr marL="1485900" lvl="2" indent="-571500">
              <a:buFontTx/>
              <a:buChar char="-"/>
              <a:defRPr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Merging the pairs that </a:t>
            </a:r>
            <a:r>
              <a:rPr lang="en-US" sz="24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minimizes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i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language model likelihood 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the training data.</a:t>
            </a:r>
          </a:p>
          <a:p>
            <a:pPr marL="1485900" lvl="2" indent="-571500">
              <a:buFontTx/>
              <a:buChar char="-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&lt;/w&gt; appears at the beginning of words</a:t>
            </a:r>
          </a:p>
        </p:txBody>
      </p:sp>
    </p:spTree>
    <p:extLst>
      <p:ext uri="{BB962C8B-B14F-4D97-AF65-F5344CB8AC3E}">
        <p14:creationId xmlns:p14="http://schemas.microsoft.com/office/powerpoint/2010/main" val="2903923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160043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MaxMatch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in BERT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Devlin et al. (2019). BERT: Pretraining of deep bidirectional transformers for language understanding. In NAACL HLT.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4D2399-17BD-43BE-A9C3-2906B74CEA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2" t="2315" r="3123" b="1306"/>
          <a:stretch/>
        </p:blipFill>
        <p:spPr>
          <a:xfrm>
            <a:off x="1467630" y="2736613"/>
            <a:ext cx="9237651" cy="33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01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160043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MaxMatch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in BERT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Devlin et al. (2019). BERT: Pretraining of deep bidirectional transformers for language understanding. In NAACL HLT.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A37AD-E66D-403D-9AB2-9CE5D2C58554}"/>
              </a:ext>
            </a:extLst>
          </p:cNvPr>
          <p:cNvSpPr txBox="1"/>
          <p:nvPr/>
        </p:nvSpPr>
        <p:spPr>
          <a:xfrm>
            <a:off x="1126836" y="2693362"/>
            <a:ext cx="4969164" cy="347787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unaffable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[u][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naffable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[un][affable]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[una][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ffable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][fable]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][able]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unaffab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][le]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unaffabl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[unaffable]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8CBB83-49E1-45C4-96C2-833F2ACCC2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1" t="2315" r="18333" b="1306"/>
          <a:stretch/>
        </p:blipFill>
        <p:spPr>
          <a:xfrm>
            <a:off x="4427509" y="2736613"/>
            <a:ext cx="7764471" cy="33212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9AA8FF-E9D4-43CB-9124-F8E3A7B3120D}"/>
              </a:ext>
            </a:extLst>
          </p:cNvPr>
          <p:cNvSpPr/>
          <p:nvPr/>
        </p:nvSpPr>
        <p:spPr>
          <a:xfrm>
            <a:off x="5060517" y="4089421"/>
            <a:ext cx="3854883" cy="342879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21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160043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MaxMatch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in BERT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Devlin et al. (2019). BERT: Pretraining of deep bidirectional transformers for language understanding. In NAACL HLT.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A37AD-E66D-403D-9AB2-9CE5D2C58554}"/>
              </a:ext>
            </a:extLst>
          </p:cNvPr>
          <p:cNvSpPr txBox="1"/>
          <p:nvPr/>
        </p:nvSpPr>
        <p:spPr>
          <a:xfrm>
            <a:off x="1126836" y="2693362"/>
            <a:ext cx="4969164" cy="347787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unaffable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[u][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naffable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 </a:t>
            </a:r>
            <a:r>
              <a:rPr lang="en-US" sz="20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[un][affable]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[una][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ffable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][fable]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][able]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unaffab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][le]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unaffabl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[unaffable]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8CBB83-49E1-45C4-96C2-833F2ACCC2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1" t="2315" r="18333" b="1306"/>
          <a:stretch/>
        </p:blipFill>
        <p:spPr>
          <a:xfrm>
            <a:off x="4427509" y="2736613"/>
            <a:ext cx="7764471" cy="33212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9AA8FF-E9D4-43CB-9124-F8E3A7B3120D}"/>
              </a:ext>
            </a:extLst>
          </p:cNvPr>
          <p:cNvSpPr/>
          <p:nvPr/>
        </p:nvSpPr>
        <p:spPr>
          <a:xfrm>
            <a:off x="5541790" y="5016521"/>
            <a:ext cx="4021310" cy="342879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453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160043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MaxMatch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in BERT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Devlin et al. (2019). BERT: Pretraining of deep bidirectional transformers for language understanding. In NAACL HLT.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A37AD-E66D-403D-9AB2-9CE5D2C58554}"/>
              </a:ext>
            </a:extLst>
          </p:cNvPr>
          <p:cNvSpPr txBox="1"/>
          <p:nvPr/>
        </p:nvSpPr>
        <p:spPr>
          <a:xfrm>
            <a:off x="1126836" y="2693362"/>
            <a:ext cx="4969164" cy="501675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unaffable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[u][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naffable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return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[un][affable]</a:t>
            </a:r>
          </a:p>
          <a:p>
            <a:pPr marR="0" lvl="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{‘un’}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[affable]</a:t>
            </a:r>
          </a:p>
          <a:p>
            <a:pPr lvl="3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[a][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ffable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</a:t>
            </a:r>
          </a:p>
          <a:p>
            <a:pPr lvl="3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][fable]</a:t>
            </a:r>
          </a:p>
          <a:p>
            <a:pPr lvl="3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][able]</a:t>
            </a:r>
          </a:p>
          <a:p>
            <a:pPr lvl="3">
              <a:defRPr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[una][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ffable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unaf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][fable]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unaff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][able]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unaffa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][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ble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unaffab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][le]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unaffabl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][e]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[unaffable]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8CBB83-49E1-45C4-96C2-833F2ACCC2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1" t="2315" r="18333" b="1306"/>
          <a:stretch/>
        </p:blipFill>
        <p:spPr>
          <a:xfrm>
            <a:off x="4427509" y="2736613"/>
            <a:ext cx="7764471" cy="33212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9AA8FF-E9D4-43CB-9124-F8E3A7B3120D}"/>
              </a:ext>
            </a:extLst>
          </p:cNvPr>
          <p:cNvSpPr/>
          <p:nvPr/>
        </p:nvSpPr>
        <p:spPr>
          <a:xfrm>
            <a:off x="8309744" y="5378946"/>
            <a:ext cx="3530600" cy="342879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7CA5A-E412-4C5E-B7B0-46856768037A}"/>
              </a:ext>
            </a:extLst>
          </p:cNvPr>
          <p:cNvSpPr/>
          <p:nvPr/>
        </p:nvSpPr>
        <p:spPr>
          <a:xfrm>
            <a:off x="7222816" y="5356568"/>
            <a:ext cx="1086908" cy="342879"/>
          </a:xfrm>
          <a:prstGeom prst="rect">
            <a:avLst/>
          </a:prstGeom>
          <a:solidFill>
            <a:srgbClr val="66FF3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0D12932-D6DC-43B2-A53D-CB53EC501884}"/>
              </a:ext>
            </a:extLst>
          </p:cNvPr>
          <p:cNvSpPr/>
          <p:nvPr/>
        </p:nvSpPr>
        <p:spPr>
          <a:xfrm>
            <a:off x="7366000" y="2410706"/>
            <a:ext cx="4648199" cy="2945862"/>
          </a:xfrm>
          <a:custGeom>
            <a:avLst/>
            <a:gdLst>
              <a:gd name="connsiteX0" fmla="*/ 2503055 w 2759328"/>
              <a:gd name="connsiteY0" fmla="*/ 1971842 h 1971842"/>
              <a:gd name="connsiteX1" fmla="*/ 2706255 w 2759328"/>
              <a:gd name="connsiteY1" fmla="*/ 798824 h 1971842"/>
              <a:gd name="connsiteX2" fmla="*/ 1644073 w 2759328"/>
              <a:gd name="connsiteY2" fmla="*/ 13733 h 1971842"/>
              <a:gd name="connsiteX3" fmla="*/ 0 w 2759328"/>
              <a:gd name="connsiteY3" fmla="*/ 373951 h 197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328" h="1971842">
                <a:moveTo>
                  <a:pt x="2503055" y="1971842"/>
                </a:moveTo>
                <a:cubicBezTo>
                  <a:pt x="2676237" y="1548508"/>
                  <a:pt x="2849419" y="1125175"/>
                  <a:pt x="2706255" y="798824"/>
                </a:cubicBezTo>
                <a:cubicBezTo>
                  <a:pt x="2563091" y="472473"/>
                  <a:pt x="2095116" y="84545"/>
                  <a:pt x="1644073" y="13733"/>
                </a:cubicBezTo>
                <a:cubicBezTo>
                  <a:pt x="1193030" y="-57079"/>
                  <a:pt x="596515" y="158436"/>
                  <a:pt x="0" y="373951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B3682-B550-4C45-A928-8B3987340F79}"/>
              </a:ext>
            </a:extLst>
          </p:cNvPr>
          <p:cNvCxnSpPr/>
          <p:nvPr/>
        </p:nvCxnSpPr>
        <p:spPr>
          <a:xfrm>
            <a:off x="7336903" y="3213100"/>
            <a:ext cx="0" cy="445058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04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in a warehouse&#10;&#10;Description automatically generated with medium confidence">
            <a:extLst>
              <a:ext uri="{FF2B5EF4-FFF2-40B4-BE49-F238E27FC236}">
                <a16:creationId xmlns:a16="http://schemas.microsoft.com/office/drawing/2014/main" id="{C5CC2704-F220-40EC-8C9F-7525DDF02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008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016ECF-211E-4FB3-9A68-FAD9AE031AEC}"/>
              </a:ext>
            </a:extLst>
          </p:cNvPr>
          <p:cNvSpPr txBox="1"/>
          <p:nvPr/>
        </p:nvSpPr>
        <p:spPr>
          <a:xfrm>
            <a:off x="-1" y="5903893"/>
            <a:ext cx="12191999" cy="954107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Handle: Boston Dynamics' newest design. Jumps 4 feet in the air and zips around at 9 miles per hour.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https://www.youtube.com/watch?v=7h8mX9ZMs7g</a:t>
            </a:r>
          </a:p>
        </p:txBody>
      </p:sp>
    </p:spTree>
    <p:extLst>
      <p:ext uri="{BB962C8B-B14F-4D97-AF65-F5344CB8AC3E}">
        <p14:creationId xmlns:p14="http://schemas.microsoft.com/office/powerpoint/2010/main" val="1170442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160043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MaxMatch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in BERT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Devlin et al. (2019). BERT: Pretraining of deep bidirectional transformers for language understanding. In NAACL HLT.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8AC76-45CA-4380-86D4-D67100E91EFD}"/>
              </a:ext>
            </a:extLst>
          </p:cNvPr>
          <p:cNvSpPr txBox="1"/>
          <p:nvPr/>
        </p:nvSpPr>
        <p:spPr>
          <a:xfrm>
            <a:off x="1" y="3047043"/>
            <a:ext cx="12192000" cy="138499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lvl="3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unaffable 	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	[un,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##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aff, ##able]</a:t>
            </a:r>
          </a:p>
          <a:p>
            <a:pPr lvl="3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intention 	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[intent,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##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ion]</a:t>
            </a:r>
          </a:p>
          <a:p>
            <a:pPr lvl="3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unwanted running 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	</a:t>
            </a: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[un, </a:t>
            </a: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##</a:t>
            </a: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want, </a:t>
            </a: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##</a:t>
            </a: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ed, runn, </a:t>
            </a: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##</a:t>
            </a:r>
            <a:r>
              <a:rPr kumimoji="0" lang="nb-NO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ing]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6989D-B380-4E23-A01A-9C60593E4C47}"/>
              </a:ext>
            </a:extLst>
          </p:cNvPr>
          <p:cNvSpPr txBox="1"/>
          <p:nvPr/>
        </p:nvSpPr>
        <p:spPr>
          <a:xfrm>
            <a:off x="0" y="5375403"/>
            <a:ext cx="12192000" cy="52322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##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marking as internal </a:t>
            </a:r>
            <a:r>
              <a:rPr lang="en-US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subwords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that do not start words</a:t>
            </a:r>
          </a:p>
        </p:txBody>
      </p:sp>
    </p:spTree>
    <p:extLst>
      <p:ext uri="{BB962C8B-B14F-4D97-AF65-F5344CB8AC3E}">
        <p14:creationId xmlns:p14="http://schemas.microsoft.com/office/powerpoint/2010/main" val="1385972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Unsupervised or Weakly Supervised (Dictionary)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4CC4870-E518-42AB-A5C8-E18069998051}"/>
              </a:ext>
            </a:extLst>
          </p:cNvPr>
          <p:cNvSpPr>
            <a:spLocks noChangeAspect="1"/>
          </p:cNvSpPr>
          <p:nvPr/>
        </p:nvSpPr>
        <p:spPr>
          <a:xfrm>
            <a:off x="4860251" y="3462516"/>
            <a:ext cx="2882962" cy="2882900"/>
          </a:xfrm>
          <a:custGeom>
            <a:avLst/>
            <a:gdLst>
              <a:gd name="connsiteX0" fmla="*/ 0 w 4370425"/>
              <a:gd name="connsiteY0" fmla="*/ 2185166 h 4370331"/>
              <a:gd name="connsiteX1" fmla="*/ 2185213 w 4370425"/>
              <a:gd name="connsiteY1" fmla="*/ 0 h 4370331"/>
              <a:gd name="connsiteX2" fmla="*/ 4370426 w 4370425"/>
              <a:gd name="connsiteY2" fmla="*/ 2185166 h 4370331"/>
              <a:gd name="connsiteX3" fmla="*/ 2185213 w 4370425"/>
              <a:gd name="connsiteY3" fmla="*/ 4370332 h 4370331"/>
              <a:gd name="connsiteX4" fmla="*/ 0 w 4370425"/>
              <a:gd name="connsiteY4" fmla="*/ 2185166 h 437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425" h="4370331">
                <a:moveTo>
                  <a:pt x="0" y="2185166"/>
                </a:moveTo>
                <a:cubicBezTo>
                  <a:pt x="0" y="978332"/>
                  <a:pt x="978353" y="0"/>
                  <a:pt x="2185213" y="0"/>
                </a:cubicBezTo>
                <a:cubicBezTo>
                  <a:pt x="3392073" y="0"/>
                  <a:pt x="4370426" y="978332"/>
                  <a:pt x="4370426" y="2185166"/>
                </a:cubicBezTo>
                <a:cubicBezTo>
                  <a:pt x="4370426" y="3392000"/>
                  <a:pt x="3392073" y="4370332"/>
                  <a:pt x="2185213" y="4370332"/>
                </a:cubicBezTo>
                <a:cubicBezTo>
                  <a:pt x="978353" y="4370332"/>
                  <a:pt x="0" y="3392000"/>
                  <a:pt x="0" y="2185166"/>
                </a:cubicBezTo>
                <a:close/>
              </a:path>
            </a:pathLst>
          </a:custGeom>
          <a:solidFill>
            <a:srgbClr val="92D050"/>
          </a:solidFill>
          <a:scene3d>
            <a:camera prst="isometricTopUp"/>
            <a:lightRig rig="threePt" dir="t"/>
          </a:scene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74320" rIns="0" bIns="731520" numCol="1" spcCol="1270" anchor="b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200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Corpus</a:t>
            </a:r>
            <a:endParaRPr lang="en-US" sz="6000" kern="12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236F3F-5455-4025-9E20-B91C482069CE}"/>
              </a:ext>
            </a:extLst>
          </p:cNvPr>
          <p:cNvSpPr>
            <a:spLocks noChangeAspect="1"/>
          </p:cNvSpPr>
          <p:nvPr/>
        </p:nvSpPr>
        <p:spPr>
          <a:xfrm>
            <a:off x="6301732" y="4900920"/>
            <a:ext cx="1641846" cy="1641810"/>
          </a:xfrm>
          <a:custGeom>
            <a:avLst/>
            <a:gdLst>
              <a:gd name="connsiteX0" fmla="*/ 0 w 4370425"/>
              <a:gd name="connsiteY0" fmla="*/ 2185166 h 4370331"/>
              <a:gd name="connsiteX1" fmla="*/ 2185213 w 4370425"/>
              <a:gd name="connsiteY1" fmla="*/ 0 h 4370331"/>
              <a:gd name="connsiteX2" fmla="*/ 4370426 w 4370425"/>
              <a:gd name="connsiteY2" fmla="*/ 2185166 h 4370331"/>
              <a:gd name="connsiteX3" fmla="*/ 2185213 w 4370425"/>
              <a:gd name="connsiteY3" fmla="*/ 4370332 h 4370331"/>
              <a:gd name="connsiteX4" fmla="*/ 0 w 4370425"/>
              <a:gd name="connsiteY4" fmla="*/ 2185166 h 437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425" h="4370331">
                <a:moveTo>
                  <a:pt x="0" y="2185166"/>
                </a:moveTo>
                <a:cubicBezTo>
                  <a:pt x="0" y="978332"/>
                  <a:pt x="978353" y="0"/>
                  <a:pt x="2185213" y="0"/>
                </a:cubicBezTo>
                <a:cubicBezTo>
                  <a:pt x="3392073" y="0"/>
                  <a:pt x="4370426" y="978332"/>
                  <a:pt x="4370426" y="2185166"/>
                </a:cubicBezTo>
                <a:cubicBezTo>
                  <a:pt x="4370426" y="3392000"/>
                  <a:pt x="3392073" y="4370332"/>
                  <a:pt x="2185213" y="4370332"/>
                </a:cubicBezTo>
                <a:cubicBezTo>
                  <a:pt x="978353" y="4370332"/>
                  <a:pt x="0" y="3392000"/>
                  <a:pt x="0" y="2185166"/>
                </a:cubicBezTo>
                <a:close/>
              </a:path>
            </a:pathLst>
          </a:custGeom>
          <a:solidFill>
            <a:srgbClr val="7698D4"/>
          </a:solidFill>
          <a:scene3d>
            <a:camera prst="isometricTopUp"/>
            <a:lightRig rig="threePt" dir="t"/>
          </a:scene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74320" rIns="0" bIns="731520" numCol="1" spcCol="1270" anchor="b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Dictionary</a:t>
            </a:r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0E93CEB9-F922-4D0F-AF6E-5DE9A1819BF3}"/>
              </a:ext>
            </a:extLst>
          </p:cNvPr>
          <p:cNvSpPr/>
          <p:nvPr/>
        </p:nvSpPr>
        <p:spPr>
          <a:xfrm>
            <a:off x="5268460" y="2077462"/>
            <a:ext cx="2072140" cy="2235953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Segoe UI Light (Headings)"/>
              </a:rPr>
              <a:t>Search</a:t>
            </a:r>
            <a:endParaRPr lang="en-US" sz="2400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4888526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Supervised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4CC4870-E518-42AB-A5C8-E18069998051}"/>
              </a:ext>
            </a:extLst>
          </p:cNvPr>
          <p:cNvSpPr>
            <a:spLocks noChangeAspect="1"/>
          </p:cNvSpPr>
          <p:nvPr/>
        </p:nvSpPr>
        <p:spPr>
          <a:xfrm>
            <a:off x="1647971" y="2717522"/>
            <a:ext cx="2882962" cy="2882900"/>
          </a:xfrm>
          <a:custGeom>
            <a:avLst/>
            <a:gdLst>
              <a:gd name="connsiteX0" fmla="*/ 0 w 4370425"/>
              <a:gd name="connsiteY0" fmla="*/ 2185166 h 4370331"/>
              <a:gd name="connsiteX1" fmla="*/ 2185213 w 4370425"/>
              <a:gd name="connsiteY1" fmla="*/ 0 h 4370331"/>
              <a:gd name="connsiteX2" fmla="*/ 4370426 w 4370425"/>
              <a:gd name="connsiteY2" fmla="*/ 2185166 h 4370331"/>
              <a:gd name="connsiteX3" fmla="*/ 2185213 w 4370425"/>
              <a:gd name="connsiteY3" fmla="*/ 4370332 h 4370331"/>
              <a:gd name="connsiteX4" fmla="*/ 0 w 4370425"/>
              <a:gd name="connsiteY4" fmla="*/ 2185166 h 437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425" h="4370331">
                <a:moveTo>
                  <a:pt x="0" y="2185166"/>
                </a:moveTo>
                <a:cubicBezTo>
                  <a:pt x="0" y="978332"/>
                  <a:pt x="978353" y="0"/>
                  <a:pt x="2185213" y="0"/>
                </a:cubicBezTo>
                <a:cubicBezTo>
                  <a:pt x="3392073" y="0"/>
                  <a:pt x="4370426" y="978332"/>
                  <a:pt x="4370426" y="2185166"/>
                </a:cubicBezTo>
                <a:cubicBezTo>
                  <a:pt x="4370426" y="3392000"/>
                  <a:pt x="3392073" y="4370332"/>
                  <a:pt x="2185213" y="4370332"/>
                </a:cubicBezTo>
                <a:cubicBezTo>
                  <a:pt x="978353" y="4370332"/>
                  <a:pt x="0" y="3392000"/>
                  <a:pt x="0" y="2185166"/>
                </a:cubicBezTo>
                <a:close/>
              </a:path>
            </a:pathLst>
          </a:custGeom>
          <a:solidFill>
            <a:srgbClr val="92D050"/>
          </a:solidFill>
          <a:scene3d>
            <a:camera prst="isometricTopUp"/>
            <a:lightRig rig="threePt" dir="t"/>
          </a:scene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74320" rIns="0" bIns="731520" numCol="1" spcCol="1270" anchor="b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Corpus</a:t>
            </a:r>
          </a:p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</a:p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Label</a:t>
            </a:r>
            <a:endParaRPr lang="en-US" sz="2800" kern="12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44EB652-D1A0-4BC7-AEBC-D09B6A970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531083"/>
              </p:ext>
            </p:extLst>
          </p:nvPr>
        </p:nvGraphicFramePr>
        <p:xfrm>
          <a:off x="5782382" y="3127712"/>
          <a:ext cx="515816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93024">
                  <a:extLst>
                    <a:ext uri="{9D8B030D-6E8A-4147-A177-3AD203B41FA5}">
                      <a16:colId xmlns:a16="http://schemas.microsoft.com/office/drawing/2014/main" val="1796039652"/>
                    </a:ext>
                  </a:extLst>
                </a:gridCol>
                <a:gridCol w="3065145">
                  <a:extLst>
                    <a:ext uri="{9D8B030D-6E8A-4147-A177-3AD203B41FA5}">
                      <a16:colId xmlns:a16="http://schemas.microsoft.com/office/drawing/2014/main" val="1928018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Word Boundary by Oracle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70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egoe UI Light (Headings)"/>
                        </a:rPr>
                        <a:t>i_am_sorry</a:t>
                      </a:r>
                      <a:r>
                        <a:rPr lang="en-US" dirty="0">
                          <a:latin typeface="Segoe UI Light (Headings)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[0,0], [2,3], [5,9]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5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egoe UI Light (Headings)"/>
                        </a:rPr>
                        <a:t>open_the_door</a:t>
                      </a:r>
                      <a:endParaRPr lang="en-US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[0,3], [5,7], [9, 12]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4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egoe UI Light (Headings)"/>
                        </a:rPr>
                        <a:t>hello_world</a:t>
                      </a:r>
                      <a:r>
                        <a:rPr lang="en-US" dirty="0">
                          <a:latin typeface="Segoe UI Light (Headings)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[0,4], [6, 10]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747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great_news,_</a:t>
                      </a:r>
                      <a:r>
                        <a:rPr lang="en-US" dirty="0" err="1">
                          <a:latin typeface="Segoe UI Light (Headings)"/>
                        </a:rPr>
                        <a:t>mary</a:t>
                      </a:r>
                      <a:r>
                        <a:rPr lang="en-US" dirty="0">
                          <a:latin typeface="Segoe UI Light (Headings)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[0, 4], [6, 9], [12, 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5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786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Supervised (Boolean Classifier) :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Train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4CC4870-E518-42AB-A5C8-E18069998051}"/>
              </a:ext>
            </a:extLst>
          </p:cNvPr>
          <p:cNvSpPr>
            <a:spLocks noChangeAspect="1"/>
          </p:cNvSpPr>
          <p:nvPr/>
        </p:nvSpPr>
        <p:spPr>
          <a:xfrm>
            <a:off x="722590" y="1597598"/>
            <a:ext cx="1994221" cy="1994178"/>
          </a:xfrm>
          <a:custGeom>
            <a:avLst/>
            <a:gdLst>
              <a:gd name="connsiteX0" fmla="*/ 0 w 4370425"/>
              <a:gd name="connsiteY0" fmla="*/ 2185166 h 4370331"/>
              <a:gd name="connsiteX1" fmla="*/ 2185213 w 4370425"/>
              <a:gd name="connsiteY1" fmla="*/ 0 h 4370331"/>
              <a:gd name="connsiteX2" fmla="*/ 4370426 w 4370425"/>
              <a:gd name="connsiteY2" fmla="*/ 2185166 h 4370331"/>
              <a:gd name="connsiteX3" fmla="*/ 2185213 w 4370425"/>
              <a:gd name="connsiteY3" fmla="*/ 4370332 h 4370331"/>
              <a:gd name="connsiteX4" fmla="*/ 0 w 4370425"/>
              <a:gd name="connsiteY4" fmla="*/ 2185166 h 437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425" h="4370331">
                <a:moveTo>
                  <a:pt x="0" y="2185166"/>
                </a:moveTo>
                <a:cubicBezTo>
                  <a:pt x="0" y="978332"/>
                  <a:pt x="978353" y="0"/>
                  <a:pt x="2185213" y="0"/>
                </a:cubicBezTo>
                <a:cubicBezTo>
                  <a:pt x="3392073" y="0"/>
                  <a:pt x="4370426" y="978332"/>
                  <a:pt x="4370426" y="2185166"/>
                </a:cubicBezTo>
                <a:cubicBezTo>
                  <a:pt x="4370426" y="3392000"/>
                  <a:pt x="3392073" y="4370332"/>
                  <a:pt x="2185213" y="4370332"/>
                </a:cubicBezTo>
                <a:cubicBezTo>
                  <a:pt x="978353" y="4370332"/>
                  <a:pt x="0" y="3392000"/>
                  <a:pt x="0" y="2185166"/>
                </a:cubicBezTo>
                <a:close/>
              </a:path>
            </a:pathLst>
          </a:custGeom>
          <a:solidFill>
            <a:srgbClr val="92D050"/>
          </a:solidFill>
          <a:scene3d>
            <a:camera prst="isometricTopUp"/>
            <a:lightRig rig="threePt" dir="t"/>
          </a:scene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74320" rIns="0" bIns="731520" numCol="1" spcCol="1270" anchor="b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Corpus</a:t>
            </a:r>
          </a:p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</a:p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Label</a:t>
            </a:r>
            <a:endParaRPr lang="en-US" sz="1400" kern="12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44EB652-D1A0-4BC7-AEBC-D09B6A970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353419"/>
              </p:ext>
            </p:extLst>
          </p:nvPr>
        </p:nvGraphicFramePr>
        <p:xfrm>
          <a:off x="722590" y="3345313"/>
          <a:ext cx="4187825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9290">
                  <a:extLst>
                    <a:ext uri="{9D8B030D-6E8A-4147-A177-3AD203B41FA5}">
                      <a16:colId xmlns:a16="http://schemas.microsoft.com/office/drawing/2014/main" val="1796039652"/>
                    </a:ext>
                  </a:extLst>
                </a:gridCol>
                <a:gridCol w="2488535">
                  <a:extLst>
                    <a:ext uri="{9D8B030D-6E8A-4147-A177-3AD203B41FA5}">
                      <a16:colId xmlns:a16="http://schemas.microsoft.com/office/drawing/2014/main" val="1928018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 Light (Headings)"/>
                        </a:rPr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 Light (Headings)"/>
                        </a:rPr>
                        <a:t>Word Boundary by Oracle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7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 Light (Headings)"/>
                        </a:rPr>
                        <a:t>I_am_sorry</a:t>
                      </a:r>
                      <a:r>
                        <a:rPr lang="en-US" sz="1400" dirty="0">
                          <a:latin typeface="Segoe UI Light (Headings)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 Light (Headings)"/>
                        </a:rPr>
                        <a:t>[0,0], [2,3], [5,9]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5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 Light (Headings)"/>
                        </a:rPr>
                        <a:t>Open_the_door</a:t>
                      </a:r>
                      <a:endParaRPr lang="en-US" sz="1400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 Light (Headings)"/>
                        </a:rPr>
                        <a:t>[0,3], [5,7], [9, 12]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41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 Light (Headings)"/>
                        </a:rPr>
                        <a:t>Hello_world</a:t>
                      </a:r>
                      <a:r>
                        <a:rPr lang="en-US" sz="1400" dirty="0">
                          <a:latin typeface="Segoe UI Light (Headings)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 Light (Headings)"/>
                        </a:rPr>
                        <a:t>[0,4], [6, 10]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747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 Light (Headings)"/>
                        </a:rPr>
                        <a:t>Great_news,_Mary</a:t>
                      </a:r>
                      <a:r>
                        <a:rPr lang="en-US" sz="1400" dirty="0">
                          <a:latin typeface="Segoe UI Light (Headings)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 Light (Headings)"/>
                        </a:rPr>
                        <a:t>[0, 4], [6, 9], [12, 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5567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D62AF4EF-061F-467A-A887-89BAD708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641759"/>
              </p:ext>
            </p:extLst>
          </p:nvPr>
        </p:nvGraphicFramePr>
        <p:xfrm>
          <a:off x="6752726" y="2438533"/>
          <a:ext cx="4187825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22680">
                  <a:extLst>
                    <a:ext uri="{9D8B030D-6E8A-4147-A177-3AD203B41FA5}">
                      <a16:colId xmlns:a16="http://schemas.microsoft.com/office/drawing/2014/main" val="1796039652"/>
                    </a:ext>
                  </a:extLst>
                </a:gridCol>
                <a:gridCol w="3065145">
                  <a:extLst>
                    <a:ext uri="{9D8B030D-6E8A-4147-A177-3AD203B41FA5}">
                      <a16:colId xmlns:a16="http://schemas.microsoft.com/office/drawing/2014/main" val="1928018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Word Boundary by Oracle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70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latin typeface="Segoe UI Light (Headings)"/>
                        </a:rPr>
                        <a:t>I_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0 SEP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5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_a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0 SEP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4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747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m_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0 SEP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6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8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5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11937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4F93E428-D743-4662-82BD-0D2A9FF664C1}"/>
              </a:ext>
            </a:extLst>
          </p:cNvPr>
          <p:cNvSpPr/>
          <p:nvPr/>
        </p:nvSpPr>
        <p:spPr>
          <a:xfrm>
            <a:off x="5342366" y="3864997"/>
            <a:ext cx="978408" cy="484632"/>
          </a:xfrm>
          <a:prstGeom prst="rightArrow">
            <a:avLst>
              <a:gd name="adj1" fmla="val 50000"/>
              <a:gd name="adj2" fmla="val 97170"/>
            </a:avLst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07E86C-A5D8-4D58-9994-DBD722E957E5}"/>
              </a:ext>
            </a:extLst>
          </p:cNvPr>
          <p:cNvSpPr txBox="1"/>
          <p:nvPr/>
        </p:nvSpPr>
        <p:spPr>
          <a:xfrm>
            <a:off x="6752725" y="5847206"/>
            <a:ext cx="4187825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(x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x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i+1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)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{0, 1}</a:t>
            </a: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6845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Supervised (Boolean Classifier) :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Test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D62AF4EF-061F-467A-A887-89BAD708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044915"/>
              </p:ext>
            </p:extLst>
          </p:nvPr>
        </p:nvGraphicFramePr>
        <p:xfrm>
          <a:off x="4185262" y="2121909"/>
          <a:ext cx="3681286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22680">
                  <a:extLst>
                    <a:ext uri="{9D8B030D-6E8A-4147-A177-3AD203B41FA5}">
                      <a16:colId xmlns:a16="http://schemas.microsoft.com/office/drawing/2014/main" val="1796039652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1928018875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441677478"/>
                    </a:ext>
                  </a:extLst>
                </a:gridCol>
                <a:gridCol w="713296">
                  <a:extLst>
                    <a:ext uri="{9D8B030D-6E8A-4147-A177-3AD203B41FA5}">
                      <a16:colId xmlns:a16="http://schemas.microsoft.com/office/drawing/2014/main" val="3674117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f(x</a:t>
                      </a:r>
                      <a:r>
                        <a:rPr kumimoji="0" lang="en-US" sz="1800" b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i</a:t>
                      </a: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, x</a:t>
                      </a:r>
                      <a:r>
                        <a:rPr kumimoji="0" lang="en-US" sz="1800" b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i+1</a:t>
                      </a: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) </a:t>
                      </a:r>
                      <a:endParaRPr lang="en-US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70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dirty="0" err="1">
                          <a:latin typeface="Segoe UI Light (Headings)"/>
                        </a:rPr>
                        <a:t>na</a:t>
                      </a:r>
                      <a:endParaRPr lang="en-US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5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4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egoe UI Light (Headings)"/>
                        </a:rPr>
                        <a:t>tu</a:t>
                      </a:r>
                      <a:endParaRPr lang="en-US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747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egoe UI Light (Headings)"/>
                        </a:rPr>
                        <a:t>ur</a:t>
                      </a:r>
                      <a:endParaRPr lang="en-US" dirty="0">
                        <a:latin typeface="Segoe U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0 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6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8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l_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0 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58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_l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0 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1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Segoe UI Light (Headings)"/>
                        </a:rPr>
                        <a:t>0 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 APN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85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Light (Headings)"/>
                        </a:rPr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….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Light (Headings)"/>
                        </a:rPr>
                        <a:t>….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Light (Headings)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823309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4F93E428-D743-4662-82BD-0D2A9FF664C1}"/>
              </a:ext>
            </a:extLst>
          </p:cNvPr>
          <p:cNvSpPr/>
          <p:nvPr/>
        </p:nvSpPr>
        <p:spPr>
          <a:xfrm>
            <a:off x="3133918" y="4003772"/>
            <a:ext cx="978408" cy="484632"/>
          </a:xfrm>
          <a:prstGeom prst="rightArrow">
            <a:avLst>
              <a:gd name="adj1" fmla="val 50000"/>
              <a:gd name="adj2" fmla="val 9717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DE45A5-110A-4792-9CE9-444B3B659C7E}"/>
              </a:ext>
            </a:extLst>
          </p:cNvPr>
          <p:cNvSpPr txBox="1"/>
          <p:nvPr/>
        </p:nvSpPr>
        <p:spPr>
          <a:xfrm>
            <a:off x="291772" y="3982443"/>
            <a:ext cx="2842146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natural_language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4A1AF-4447-40E1-9D71-1544F2858801}"/>
              </a:ext>
            </a:extLst>
          </p:cNvPr>
          <p:cNvSpPr txBox="1"/>
          <p:nvPr/>
        </p:nvSpPr>
        <p:spPr>
          <a:xfrm>
            <a:off x="8297568" y="3937894"/>
            <a:ext cx="4365648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natur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al_l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][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anguage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2595B8-D2B2-4001-BBD6-BE4C0050E0BC}"/>
              </a:ext>
            </a:extLst>
          </p:cNvPr>
          <p:cNvSpPr/>
          <p:nvPr/>
        </p:nvSpPr>
        <p:spPr>
          <a:xfrm>
            <a:off x="7939484" y="3968905"/>
            <a:ext cx="978408" cy="484632"/>
          </a:xfrm>
          <a:prstGeom prst="rightArrow">
            <a:avLst>
              <a:gd name="adj1" fmla="val 50000"/>
              <a:gd name="adj2" fmla="val 9717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885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0A959180-CAE6-4F04-B76B-4AB4090C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114299"/>
            <a:ext cx="12192000" cy="9162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Learn to Tokenize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10310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0F62AC-8AA4-44BB-A1CC-BC5C595D0366}"/>
              </a:ext>
            </a:extLst>
          </p:cNvPr>
          <p:cNvSpPr txBox="1"/>
          <p:nvPr/>
        </p:nvSpPr>
        <p:spPr>
          <a:xfrm>
            <a:off x="0" y="1136175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Supervised (Boolean Classifier)</a:t>
            </a: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0FCD6-9C89-4569-86DE-13D084CD2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401" y="3036217"/>
            <a:ext cx="5408479" cy="2359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193A1-C330-466E-BED6-DE129EB26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70" y="2845126"/>
            <a:ext cx="5478611" cy="2550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7FFFE7-55D8-4F15-9BCD-D6FE411DA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401" y="2845126"/>
            <a:ext cx="5408479" cy="50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62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3428999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i="1" dirty="0">
                <a:solidFill>
                  <a:srgbClr val="66FF33"/>
                </a:solidFill>
                <a:latin typeface="Segoe UI Light (Headings)"/>
              </a:rPr>
              <a:t>T</a:t>
            </a:r>
            <a:r>
              <a:rPr kumimoji="0" lang="en-CA" sz="6600" b="0" i="1" u="none" strike="noStrike" kern="1200" spc="0" normalizeH="0" baseline="0" noProof="0" dirty="0" err="1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Segmentation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0" y="4523009"/>
            <a:ext cx="12191980" cy="58477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alpha val="46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dividing text into linguistic units, such as words, </a:t>
            </a: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sentences</a:t>
            </a:r>
            <a:r>
              <a:rPr lang="en-US" sz="3200" dirty="0">
                <a:solidFill>
                  <a:schemeClr val="bg1">
                    <a:alpha val="46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or topics</a:t>
            </a:r>
          </a:p>
        </p:txBody>
      </p:sp>
    </p:spTree>
    <p:extLst>
      <p:ext uri="{BB962C8B-B14F-4D97-AF65-F5344CB8AC3E}">
        <p14:creationId xmlns:p14="http://schemas.microsoft.com/office/powerpoint/2010/main" val="11542544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D92387E8-DA7B-4C75-AB42-AA1A86BE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8739-37ED-4BA4-B1E0-AB7E85553045}"/>
              </a:ext>
            </a:extLst>
          </p:cNvPr>
          <p:cNvSpPr txBox="1"/>
          <p:nvPr/>
        </p:nvSpPr>
        <p:spPr>
          <a:xfrm>
            <a:off x="0" y="461720"/>
            <a:ext cx="12192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Sentence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Segmentation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7DF82-D313-458B-9B6A-4D2049B1C7BC}"/>
              </a:ext>
            </a:extLst>
          </p:cNvPr>
          <p:cNvSpPr txBox="1"/>
          <p:nvPr/>
        </p:nvSpPr>
        <p:spPr>
          <a:xfrm>
            <a:off x="0" y="1967749"/>
            <a:ext cx="12192000" cy="138499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Rule-based: Regular Expression</a:t>
            </a:r>
          </a:p>
          <a:p>
            <a:pPr lvl="1">
              <a:defRPr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Stanford’s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CoreNLP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1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	Combined by word segmentation (Tokenizer)</a:t>
            </a:r>
          </a:p>
        </p:txBody>
      </p:sp>
    </p:spTree>
    <p:extLst>
      <p:ext uri="{BB962C8B-B14F-4D97-AF65-F5344CB8AC3E}">
        <p14:creationId xmlns:p14="http://schemas.microsoft.com/office/powerpoint/2010/main" val="32955574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D92387E8-DA7B-4C75-AB42-AA1A86BE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8739-37ED-4BA4-B1E0-AB7E85553045}"/>
              </a:ext>
            </a:extLst>
          </p:cNvPr>
          <p:cNvSpPr txBox="1"/>
          <p:nvPr/>
        </p:nvSpPr>
        <p:spPr>
          <a:xfrm>
            <a:off x="0" y="461720"/>
            <a:ext cx="12192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Sentence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Segmentation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7DF82-D313-458B-9B6A-4D2049B1C7BC}"/>
              </a:ext>
            </a:extLst>
          </p:cNvPr>
          <p:cNvSpPr txBox="1"/>
          <p:nvPr/>
        </p:nvSpPr>
        <p:spPr>
          <a:xfrm>
            <a:off x="0" y="1967749"/>
            <a:ext cx="12192000" cy="433965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Boundary markers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Exclamation (!)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Question (?) </a:t>
            </a:r>
          </a:p>
          <a:p>
            <a:pPr marL="1028700" marR="0" lvl="1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Period (.) </a:t>
            </a: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Abbreviation: Mr. or Inc.</a:t>
            </a:r>
          </a:p>
          <a:p>
            <a:pPr marR="0" lvl="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ABS Inc. 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hold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 conference.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485900" marR="0" lvl="2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Both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conference is in ABS Inc.</a:t>
            </a:r>
          </a:p>
        </p:txBody>
      </p:sp>
    </p:spTree>
    <p:extLst>
      <p:ext uri="{BB962C8B-B14F-4D97-AF65-F5344CB8AC3E}">
        <p14:creationId xmlns:p14="http://schemas.microsoft.com/office/powerpoint/2010/main" val="2999562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D92387E8-DA7B-4C75-AB42-AA1A86BE8D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8739-37ED-4BA4-B1E0-AB7E85553045}"/>
              </a:ext>
            </a:extLst>
          </p:cNvPr>
          <p:cNvSpPr txBox="1"/>
          <p:nvPr/>
        </p:nvSpPr>
        <p:spPr>
          <a:xfrm>
            <a:off x="0" y="461720"/>
            <a:ext cx="12192000" cy="8309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1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Sentence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Segmentation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7DF82-D313-458B-9B6A-4D2049B1C7BC}"/>
              </a:ext>
            </a:extLst>
          </p:cNvPr>
          <p:cNvSpPr txBox="1"/>
          <p:nvPr/>
        </p:nvSpPr>
        <p:spPr>
          <a:xfrm>
            <a:off x="0" y="1967749"/>
            <a:ext cx="12192000" cy="120032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Learn to Segment</a:t>
            </a:r>
          </a:p>
          <a:p>
            <a:pPr lvl="1"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Learn to label (.) as sentence marker or abbreviation marker or both</a:t>
            </a:r>
          </a:p>
        </p:txBody>
      </p:sp>
    </p:spTree>
    <p:extLst>
      <p:ext uri="{BB962C8B-B14F-4D97-AF65-F5344CB8AC3E}">
        <p14:creationId xmlns:p14="http://schemas.microsoft.com/office/powerpoint/2010/main" val="2812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6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 txBox="1"/>
          <p:nvPr/>
        </p:nvSpPr>
        <p:spPr>
          <a:xfrm>
            <a:off x="1944400" y="2152467"/>
            <a:ext cx="8303200" cy="2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6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/>
                <a:ea typeface="PT Sans"/>
                <a:cs typeface="PT Sans"/>
                <a:sym typeface="PT Sans"/>
              </a:rPr>
              <a:t>State of AI Report</a:t>
            </a:r>
            <a:endParaRPr kumimoji="0" sz="6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ct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7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/>
                <a:ea typeface="PT Sans"/>
                <a:cs typeface="PT Sans"/>
                <a:sym typeface="PT Sans"/>
              </a:rPr>
              <a:t>October 12, </a:t>
            </a:r>
            <a:r>
              <a:rPr kumimoji="0" lang="en" sz="3733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T Sans"/>
                <a:ea typeface="PT Sans"/>
                <a:cs typeface="PT Sans"/>
                <a:sym typeface="PT Sans"/>
              </a:rPr>
              <a:t>2021</a:t>
            </a:r>
            <a:endParaRPr kumimoji="0" sz="3733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5" name="Google Shape;165;p41"/>
          <p:cNvSpPr txBox="1"/>
          <p:nvPr/>
        </p:nvSpPr>
        <p:spPr>
          <a:xfrm>
            <a:off x="10559951" y="62200"/>
            <a:ext cx="1530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2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/>
                <a:ea typeface="PT Sans"/>
                <a:cs typeface="PT Sans"/>
                <a:sym typeface="PT Sans"/>
              </a:rPr>
              <a:t>#stateofai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6" name="Google Shape;166;p41"/>
          <p:cNvSpPr txBox="1"/>
          <p:nvPr/>
        </p:nvSpPr>
        <p:spPr>
          <a:xfrm>
            <a:off x="84500" y="62200"/>
            <a:ext cx="1530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/>
                <a:ea typeface="PT Sans"/>
                <a:cs typeface="PT Sans"/>
                <a:sym typeface="PT Sans"/>
              </a:rPr>
              <a:t>stateof.ai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7" name="Google Shape;167;p41"/>
          <p:cNvSpPr txBox="1"/>
          <p:nvPr/>
        </p:nvSpPr>
        <p:spPr>
          <a:xfrm>
            <a:off x="5903001" y="6186867"/>
            <a:ext cx="61876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/>
                <a:ea typeface="PT Sans"/>
                <a:cs typeface="PT Sans"/>
                <a:sym typeface="PT Sans"/>
              </a:rPr>
              <a:t>Ian Hogarth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8" name="Google Shape;168;p41"/>
          <p:cNvSpPr txBox="1"/>
          <p:nvPr/>
        </p:nvSpPr>
        <p:spPr>
          <a:xfrm>
            <a:off x="84500" y="6186867"/>
            <a:ext cx="3360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T Sans"/>
                <a:ea typeface="PT Sans"/>
                <a:cs typeface="PT Sans"/>
                <a:sym typeface="PT Sans"/>
              </a:rPr>
              <a:t>Nathan Benaich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AA943F-06BD-4B67-88AA-A31A5BF095A0}"/>
              </a:ext>
            </a:extLst>
          </p:cNvPr>
          <p:cNvSpPr txBox="1"/>
          <p:nvPr/>
        </p:nvSpPr>
        <p:spPr>
          <a:xfrm>
            <a:off x="0" y="3217620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i="1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heads up!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753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465EDA49-81C0-4FFC-9CEF-6B02EC0DA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D39A72-D57B-4766-B3AB-E8882E1196C7}"/>
              </a:ext>
            </a:extLst>
          </p:cNvPr>
          <p:cNvSpPr>
            <a:spLocks noChangeAspect="1"/>
          </p:cNvSpPr>
          <p:nvPr/>
        </p:nvSpPr>
        <p:spPr>
          <a:xfrm>
            <a:off x="3635987" y="2179380"/>
            <a:ext cx="4920026" cy="4919920"/>
          </a:xfrm>
          <a:custGeom>
            <a:avLst/>
            <a:gdLst>
              <a:gd name="connsiteX0" fmla="*/ 0 w 4370425"/>
              <a:gd name="connsiteY0" fmla="*/ 2185166 h 4370331"/>
              <a:gd name="connsiteX1" fmla="*/ 2185213 w 4370425"/>
              <a:gd name="connsiteY1" fmla="*/ 0 h 4370331"/>
              <a:gd name="connsiteX2" fmla="*/ 4370426 w 4370425"/>
              <a:gd name="connsiteY2" fmla="*/ 2185166 h 4370331"/>
              <a:gd name="connsiteX3" fmla="*/ 2185213 w 4370425"/>
              <a:gd name="connsiteY3" fmla="*/ 4370332 h 4370331"/>
              <a:gd name="connsiteX4" fmla="*/ 0 w 4370425"/>
              <a:gd name="connsiteY4" fmla="*/ 2185166 h 437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425" h="4370331">
                <a:moveTo>
                  <a:pt x="0" y="2185166"/>
                </a:moveTo>
                <a:cubicBezTo>
                  <a:pt x="0" y="978332"/>
                  <a:pt x="978353" y="0"/>
                  <a:pt x="2185213" y="0"/>
                </a:cubicBezTo>
                <a:cubicBezTo>
                  <a:pt x="3392073" y="0"/>
                  <a:pt x="4370426" y="978332"/>
                  <a:pt x="4370426" y="2185166"/>
                </a:cubicBezTo>
                <a:cubicBezTo>
                  <a:pt x="4370426" y="3392000"/>
                  <a:pt x="3392073" y="4370332"/>
                  <a:pt x="2185213" y="4370332"/>
                </a:cubicBezTo>
                <a:cubicBezTo>
                  <a:pt x="978353" y="4370332"/>
                  <a:pt x="0" y="3392000"/>
                  <a:pt x="0" y="2185166"/>
                </a:cubicBezTo>
                <a:close/>
              </a:path>
            </a:pathLst>
          </a:custGeom>
          <a:solidFill>
            <a:srgbClr val="92D050"/>
          </a:solidFill>
          <a:scene3d>
            <a:camera prst="isometricTopUp"/>
            <a:lightRig rig="threePt" dir="t"/>
          </a:scene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74320" rIns="0" bIns="731520" numCol="1" spcCol="1270" anchor="b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200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Corpus</a:t>
            </a:r>
            <a:endParaRPr lang="en-US" sz="6000" kern="12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39258C6-551F-4B60-9C8F-AD8E40A4364F}"/>
              </a:ext>
            </a:extLst>
          </p:cNvPr>
          <p:cNvGrpSpPr/>
          <p:nvPr/>
        </p:nvGrpSpPr>
        <p:grpSpPr>
          <a:xfrm>
            <a:off x="4344671" y="1605056"/>
            <a:ext cx="3386218" cy="3324840"/>
            <a:chOff x="6745710" y="1687343"/>
            <a:chExt cx="3386218" cy="3324840"/>
          </a:xfrm>
          <a:solidFill>
            <a:srgbClr val="0000FF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210AFFE-02CC-4C74-9E3E-0B25E7016E48}"/>
                </a:ext>
              </a:extLst>
            </p:cNvPr>
            <p:cNvSpPr/>
            <p:nvPr/>
          </p:nvSpPr>
          <p:spPr>
            <a:xfrm>
              <a:off x="8482819" y="1687343"/>
              <a:ext cx="1072291" cy="1232518"/>
            </a:xfrm>
            <a:custGeom>
              <a:avLst/>
              <a:gdLst>
                <a:gd name="connsiteX0" fmla="*/ 0 w 1232517"/>
                <a:gd name="connsiteY0" fmla="*/ 536145 h 1072290"/>
                <a:gd name="connsiteX1" fmla="*/ 268073 w 1232517"/>
                <a:gd name="connsiteY1" fmla="*/ 0 h 1072290"/>
                <a:gd name="connsiteX2" fmla="*/ 964445 w 1232517"/>
                <a:gd name="connsiteY2" fmla="*/ 0 h 1072290"/>
                <a:gd name="connsiteX3" fmla="*/ 1232517 w 1232517"/>
                <a:gd name="connsiteY3" fmla="*/ 536145 h 1072290"/>
                <a:gd name="connsiteX4" fmla="*/ 964445 w 1232517"/>
                <a:gd name="connsiteY4" fmla="*/ 1072290 h 1072290"/>
                <a:gd name="connsiteX5" fmla="*/ 268073 w 1232517"/>
                <a:gd name="connsiteY5" fmla="*/ 1072290 h 1072290"/>
                <a:gd name="connsiteX6" fmla="*/ 0 w 1232517"/>
                <a:gd name="connsiteY6" fmla="*/ 536145 h 107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517" h="1072290">
                  <a:moveTo>
                    <a:pt x="616259" y="0"/>
                  </a:moveTo>
                  <a:lnTo>
                    <a:pt x="1232516" y="233224"/>
                  </a:lnTo>
                  <a:lnTo>
                    <a:pt x="1232516" y="839067"/>
                  </a:lnTo>
                  <a:lnTo>
                    <a:pt x="616259" y="1072290"/>
                  </a:lnTo>
                  <a:lnTo>
                    <a:pt x="1" y="839067"/>
                  </a:lnTo>
                  <a:lnTo>
                    <a:pt x="1" y="233224"/>
                  </a:lnTo>
                  <a:lnTo>
                    <a:pt x="616259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Genre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607ABAA-EFA2-4320-861A-2A22FE7E5DD4}"/>
                </a:ext>
              </a:extLst>
            </p:cNvPr>
            <p:cNvSpPr/>
            <p:nvPr/>
          </p:nvSpPr>
          <p:spPr>
            <a:xfrm>
              <a:off x="7324746" y="1687343"/>
              <a:ext cx="1072291" cy="1232518"/>
            </a:xfrm>
            <a:custGeom>
              <a:avLst/>
              <a:gdLst>
                <a:gd name="connsiteX0" fmla="*/ 0 w 1232517"/>
                <a:gd name="connsiteY0" fmla="*/ 536145 h 1072290"/>
                <a:gd name="connsiteX1" fmla="*/ 268073 w 1232517"/>
                <a:gd name="connsiteY1" fmla="*/ 0 h 1072290"/>
                <a:gd name="connsiteX2" fmla="*/ 964445 w 1232517"/>
                <a:gd name="connsiteY2" fmla="*/ 0 h 1072290"/>
                <a:gd name="connsiteX3" fmla="*/ 1232517 w 1232517"/>
                <a:gd name="connsiteY3" fmla="*/ 536145 h 1072290"/>
                <a:gd name="connsiteX4" fmla="*/ 964445 w 1232517"/>
                <a:gd name="connsiteY4" fmla="*/ 1072290 h 1072290"/>
                <a:gd name="connsiteX5" fmla="*/ 268073 w 1232517"/>
                <a:gd name="connsiteY5" fmla="*/ 1072290 h 1072290"/>
                <a:gd name="connsiteX6" fmla="*/ 0 w 1232517"/>
                <a:gd name="connsiteY6" fmla="*/ 536145 h 107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517" h="1072290">
                  <a:moveTo>
                    <a:pt x="616259" y="0"/>
                  </a:moveTo>
                  <a:lnTo>
                    <a:pt x="1232516" y="233224"/>
                  </a:lnTo>
                  <a:lnTo>
                    <a:pt x="1232516" y="839067"/>
                  </a:lnTo>
                  <a:lnTo>
                    <a:pt x="616259" y="1072290"/>
                  </a:lnTo>
                  <a:lnTo>
                    <a:pt x="1" y="839067"/>
                  </a:lnTo>
                  <a:lnTo>
                    <a:pt x="1" y="233224"/>
                  </a:lnTo>
                  <a:lnTo>
                    <a:pt x="616259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Code Switch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95BC95C-33FD-4A7B-ACF4-4D09DD4D4115}"/>
                </a:ext>
              </a:extLst>
            </p:cNvPr>
            <p:cNvSpPr/>
            <p:nvPr/>
          </p:nvSpPr>
          <p:spPr>
            <a:xfrm>
              <a:off x="7901564" y="2733504"/>
              <a:ext cx="1072291" cy="1232518"/>
            </a:xfrm>
            <a:custGeom>
              <a:avLst/>
              <a:gdLst>
                <a:gd name="connsiteX0" fmla="*/ 0 w 1232517"/>
                <a:gd name="connsiteY0" fmla="*/ 536145 h 1072290"/>
                <a:gd name="connsiteX1" fmla="*/ 268073 w 1232517"/>
                <a:gd name="connsiteY1" fmla="*/ 0 h 1072290"/>
                <a:gd name="connsiteX2" fmla="*/ 964445 w 1232517"/>
                <a:gd name="connsiteY2" fmla="*/ 0 h 1072290"/>
                <a:gd name="connsiteX3" fmla="*/ 1232517 w 1232517"/>
                <a:gd name="connsiteY3" fmla="*/ 536145 h 1072290"/>
                <a:gd name="connsiteX4" fmla="*/ 964445 w 1232517"/>
                <a:gd name="connsiteY4" fmla="*/ 1072290 h 1072290"/>
                <a:gd name="connsiteX5" fmla="*/ 268073 w 1232517"/>
                <a:gd name="connsiteY5" fmla="*/ 1072290 h 1072290"/>
                <a:gd name="connsiteX6" fmla="*/ 0 w 1232517"/>
                <a:gd name="connsiteY6" fmla="*/ 536145 h 107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517" h="1072290">
                  <a:moveTo>
                    <a:pt x="616259" y="0"/>
                  </a:moveTo>
                  <a:lnTo>
                    <a:pt x="1232516" y="233224"/>
                  </a:lnTo>
                  <a:lnTo>
                    <a:pt x="1232516" y="839067"/>
                  </a:lnTo>
                  <a:lnTo>
                    <a:pt x="616259" y="1072290"/>
                  </a:lnTo>
                  <a:lnTo>
                    <a:pt x="1" y="839067"/>
                  </a:lnTo>
                  <a:lnTo>
                    <a:pt x="1" y="233224"/>
                  </a:lnTo>
                  <a:lnTo>
                    <a:pt x="616259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</a:t>
              </a:r>
              <a:r>
                <a:rPr lang="en-US" sz="2000" kern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ationale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91DFE9-02AB-4FA2-99D4-09CC6AFCD29B}"/>
                </a:ext>
              </a:extLst>
            </p:cNvPr>
            <p:cNvSpPr/>
            <p:nvPr/>
          </p:nvSpPr>
          <p:spPr>
            <a:xfrm>
              <a:off x="6784901" y="2980008"/>
              <a:ext cx="1072292" cy="739510"/>
            </a:xfrm>
            <a:custGeom>
              <a:avLst/>
              <a:gdLst>
                <a:gd name="connsiteX0" fmla="*/ 0 w 1331118"/>
                <a:gd name="connsiteY0" fmla="*/ 0 h 739510"/>
                <a:gd name="connsiteX1" fmla="*/ 1331118 w 1331118"/>
                <a:gd name="connsiteY1" fmla="*/ 0 h 739510"/>
                <a:gd name="connsiteX2" fmla="*/ 1331118 w 1331118"/>
                <a:gd name="connsiteY2" fmla="*/ 739510 h 739510"/>
                <a:gd name="connsiteX3" fmla="*/ 0 w 1331118"/>
                <a:gd name="connsiteY3" fmla="*/ 739510 h 739510"/>
                <a:gd name="connsiteX4" fmla="*/ 0 w 1331118"/>
                <a:gd name="connsiteY4" fmla="*/ 0 h 73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118" h="739510">
                  <a:moveTo>
                    <a:pt x="0" y="0"/>
                  </a:moveTo>
                  <a:lnTo>
                    <a:pt x="1331118" y="0"/>
                  </a:lnTo>
                  <a:lnTo>
                    <a:pt x="1331118" y="739510"/>
                  </a:lnTo>
                  <a:lnTo>
                    <a:pt x="0" y="73951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B0CDBF-F365-4A93-AF6B-8B9B72585247}"/>
                </a:ext>
              </a:extLst>
            </p:cNvPr>
            <p:cNvSpPr/>
            <p:nvPr/>
          </p:nvSpPr>
          <p:spPr>
            <a:xfrm>
              <a:off x="9059637" y="2733504"/>
              <a:ext cx="1072291" cy="1232518"/>
            </a:xfrm>
            <a:custGeom>
              <a:avLst/>
              <a:gdLst>
                <a:gd name="connsiteX0" fmla="*/ 0 w 1232517"/>
                <a:gd name="connsiteY0" fmla="*/ 536145 h 1072290"/>
                <a:gd name="connsiteX1" fmla="*/ 268073 w 1232517"/>
                <a:gd name="connsiteY1" fmla="*/ 0 h 1072290"/>
                <a:gd name="connsiteX2" fmla="*/ 964445 w 1232517"/>
                <a:gd name="connsiteY2" fmla="*/ 0 h 1072290"/>
                <a:gd name="connsiteX3" fmla="*/ 1232517 w 1232517"/>
                <a:gd name="connsiteY3" fmla="*/ 536145 h 1072290"/>
                <a:gd name="connsiteX4" fmla="*/ 964445 w 1232517"/>
                <a:gd name="connsiteY4" fmla="*/ 1072290 h 1072290"/>
                <a:gd name="connsiteX5" fmla="*/ 268073 w 1232517"/>
                <a:gd name="connsiteY5" fmla="*/ 1072290 h 1072290"/>
                <a:gd name="connsiteX6" fmla="*/ 0 w 1232517"/>
                <a:gd name="connsiteY6" fmla="*/ 536145 h 107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517" h="1072290">
                  <a:moveTo>
                    <a:pt x="616259" y="0"/>
                  </a:moveTo>
                  <a:lnTo>
                    <a:pt x="1232516" y="233224"/>
                  </a:lnTo>
                  <a:lnTo>
                    <a:pt x="1232516" y="839067"/>
                  </a:lnTo>
                  <a:lnTo>
                    <a:pt x="616259" y="1072290"/>
                  </a:lnTo>
                  <a:lnTo>
                    <a:pt x="1" y="839067"/>
                  </a:lnTo>
                  <a:lnTo>
                    <a:pt x="1" y="233224"/>
                  </a:lnTo>
                  <a:lnTo>
                    <a:pt x="616259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Time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01BE48D-D446-4325-9BE6-3C21C4A146D1}"/>
                </a:ext>
              </a:extLst>
            </p:cNvPr>
            <p:cNvSpPr/>
            <p:nvPr/>
          </p:nvSpPr>
          <p:spPr>
            <a:xfrm>
              <a:off x="8482819" y="3779665"/>
              <a:ext cx="1072291" cy="1232518"/>
            </a:xfrm>
            <a:custGeom>
              <a:avLst/>
              <a:gdLst>
                <a:gd name="connsiteX0" fmla="*/ 0 w 1232517"/>
                <a:gd name="connsiteY0" fmla="*/ 536145 h 1072290"/>
                <a:gd name="connsiteX1" fmla="*/ 268073 w 1232517"/>
                <a:gd name="connsiteY1" fmla="*/ 0 h 1072290"/>
                <a:gd name="connsiteX2" fmla="*/ 964445 w 1232517"/>
                <a:gd name="connsiteY2" fmla="*/ 0 h 1072290"/>
                <a:gd name="connsiteX3" fmla="*/ 1232517 w 1232517"/>
                <a:gd name="connsiteY3" fmla="*/ 536145 h 1072290"/>
                <a:gd name="connsiteX4" fmla="*/ 964445 w 1232517"/>
                <a:gd name="connsiteY4" fmla="*/ 1072290 h 1072290"/>
                <a:gd name="connsiteX5" fmla="*/ 268073 w 1232517"/>
                <a:gd name="connsiteY5" fmla="*/ 1072290 h 1072290"/>
                <a:gd name="connsiteX6" fmla="*/ 0 w 1232517"/>
                <a:gd name="connsiteY6" fmla="*/ 536145 h 107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517" h="1072290">
                  <a:moveTo>
                    <a:pt x="616259" y="0"/>
                  </a:moveTo>
                  <a:lnTo>
                    <a:pt x="1232516" y="233224"/>
                  </a:lnTo>
                  <a:lnTo>
                    <a:pt x="1232516" y="839067"/>
                  </a:lnTo>
                  <a:lnTo>
                    <a:pt x="616259" y="1072290"/>
                  </a:lnTo>
                  <a:lnTo>
                    <a:pt x="1" y="839067"/>
                  </a:lnTo>
                  <a:lnTo>
                    <a:pt x="1" y="233224"/>
                  </a:lnTo>
                  <a:lnTo>
                    <a:pt x="616259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Place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91FC2D-83F9-4BE4-B357-45FA4DDC18C3}"/>
                </a:ext>
              </a:extLst>
            </p:cNvPr>
            <p:cNvSpPr/>
            <p:nvPr/>
          </p:nvSpPr>
          <p:spPr>
            <a:xfrm>
              <a:off x="7324746" y="3779665"/>
              <a:ext cx="1072291" cy="1232518"/>
            </a:xfrm>
            <a:custGeom>
              <a:avLst/>
              <a:gdLst>
                <a:gd name="connsiteX0" fmla="*/ 0 w 1232517"/>
                <a:gd name="connsiteY0" fmla="*/ 536145 h 1072290"/>
                <a:gd name="connsiteX1" fmla="*/ 268073 w 1232517"/>
                <a:gd name="connsiteY1" fmla="*/ 0 h 1072290"/>
                <a:gd name="connsiteX2" fmla="*/ 964445 w 1232517"/>
                <a:gd name="connsiteY2" fmla="*/ 0 h 1072290"/>
                <a:gd name="connsiteX3" fmla="*/ 1232517 w 1232517"/>
                <a:gd name="connsiteY3" fmla="*/ 536145 h 1072290"/>
                <a:gd name="connsiteX4" fmla="*/ 964445 w 1232517"/>
                <a:gd name="connsiteY4" fmla="*/ 1072290 h 1072290"/>
                <a:gd name="connsiteX5" fmla="*/ 268073 w 1232517"/>
                <a:gd name="connsiteY5" fmla="*/ 1072290 h 1072290"/>
                <a:gd name="connsiteX6" fmla="*/ 0 w 1232517"/>
                <a:gd name="connsiteY6" fmla="*/ 536145 h 107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517" h="1072290">
                  <a:moveTo>
                    <a:pt x="616259" y="0"/>
                  </a:moveTo>
                  <a:lnTo>
                    <a:pt x="1232516" y="233224"/>
                  </a:lnTo>
                  <a:lnTo>
                    <a:pt x="1232516" y="839067"/>
                  </a:lnTo>
                  <a:lnTo>
                    <a:pt x="616259" y="1072290"/>
                  </a:lnTo>
                  <a:lnTo>
                    <a:pt x="1" y="839067"/>
                  </a:lnTo>
                  <a:lnTo>
                    <a:pt x="1" y="233224"/>
                  </a:lnTo>
                  <a:lnTo>
                    <a:pt x="616259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Author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C1EE59D-89F7-49EC-9BEC-B07CED2E7147}"/>
                </a:ext>
              </a:extLst>
            </p:cNvPr>
            <p:cNvSpPr/>
            <p:nvPr/>
          </p:nvSpPr>
          <p:spPr>
            <a:xfrm>
              <a:off x="6745710" y="2733504"/>
              <a:ext cx="1072291" cy="1232518"/>
            </a:xfrm>
            <a:custGeom>
              <a:avLst/>
              <a:gdLst>
                <a:gd name="connsiteX0" fmla="*/ 0 w 1232517"/>
                <a:gd name="connsiteY0" fmla="*/ 536145 h 1072290"/>
                <a:gd name="connsiteX1" fmla="*/ 268073 w 1232517"/>
                <a:gd name="connsiteY1" fmla="*/ 0 h 1072290"/>
                <a:gd name="connsiteX2" fmla="*/ 964445 w 1232517"/>
                <a:gd name="connsiteY2" fmla="*/ 0 h 1072290"/>
                <a:gd name="connsiteX3" fmla="*/ 1232517 w 1232517"/>
                <a:gd name="connsiteY3" fmla="*/ 536145 h 1072290"/>
                <a:gd name="connsiteX4" fmla="*/ 964445 w 1232517"/>
                <a:gd name="connsiteY4" fmla="*/ 1072290 h 1072290"/>
                <a:gd name="connsiteX5" fmla="*/ 268073 w 1232517"/>
                <a:gd name="connsiteY5" fmla="*/ 1072290 h 1072290"/>
                <a:gd name="connsiteX6" fmla="*/ 0 w 1232517"/>
                <a:gd name="connsiteY6" fmla="*/ 536145 h 107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2517" h="1072290">
                  <a:moveTo>
                    <a:pt x="616259" y="0"/>
                  </a:moveTo>
                  <a:lnTo>
                    <a:pt x="1232516" y="233224"/>
                  </a:lnTo>
                  <a:lnTo>
                    <a:pt x="1232516" y="839067"/>
                  </a:lnTo>
                  <a:lnTo>
                    <a:pt x="616259" y="1072290"/>
                  </a:lnTo>
                  <a:lnTo>
                    <a:pt x="1" y="839067"/>
                  </a:lnTo>
                  <a:lnTo>
                    <a:pt x="1" y="233224"/>
                  </a:lnTo>
                  <a:lnTo>
                    <a:pt x="616259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Dialect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2ECBF9F-2ED7-46D4-8D58-FEACB3403C0E}"/>
              </a:ext>
            </a:extLst>
          </p:cNvPr>
          <p:cNvSpPr txBox="1"/>
          <p:nvPr/>
        </p:nvSpPr>
        <p:spPr>
          <a:xfrm>
            <a:off x="7208963" y="13637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Newspaper,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iction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on-Fiction,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cademic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Social, Conversation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Disfluencies</a:t>
            </a: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6D884C-6A16-4BEF-A5D0-8A9BC3B34164}"/>
              </a:ext>
            </a:extLst>
          </p:cNvPr>
          <p:cNvSpPr txBox="1"/>
          <p:nvPr/>
        </p:nvSpPr>
        <p:spPr>
          <a:xfrm>
            <a:off x="8000314" y="2566629"/>
            <a:ext cx="3996973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Language changes over time</a:t>
            </a:r>
          </a:p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Oxford Dictionary has 273,000 headwords; 171,476 of them being in current use, 47,156 being obsolete words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5C34A2-5458-48E8-8782-43AAF7342FDC}"/>
              </a:ext>
            </a:extLst>
          </p:cNvPr>
          <p:cNvSpPr txBox="1"/>
          <p:nvPr/>
        </p:nvSpPr>
        <p:spPr>
          <a:xfrm>
            <a:off x="980886" y="4154754"/>
            <a:ext cx="389993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Age,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ender, Race, Socioeconomic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2ED5A1-D4E9-4060-9359-584DE836DAFE}"/>
              </a:ext>
            </a:extLst>
          </p:cNvPr>
          <p:cNvSpPr txBox="1"/>
          <p:nvPr/>
        </p:nvSpPr>
        <p:spPr>
          <a:xfrm>
            <a:off x="-552194" y="2724181"/>
            <a:ext cx="48078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 algn="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American English (SAE) vs.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African American Vernacular English (AAVE)</a:t>
            </a:r>
          </a:p>
          <a:p>
            <a:pPr lvl="2" algn="r"/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iont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I don’t,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talmebout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talking about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04931A-9698-4462-822C-A2A522F97D1D}"/>
              </a:ext>
            </a:extLst>
          </p:cNvPr>
          <p:cNvSpPr txBox="1"/>
          <p:nvPr/>
        </p:nvSpPr>
        <p:spPr>
          <a:xfrm>
            <a:off x="-1168380" y="928651"/>
            <a:ext cx="7350565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2" algn="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dost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or ra-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hega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...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dont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... but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dherya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rakhe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2" algn="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[he was and will remain a friend ... don’t worry ... but have faith]</a:t>
            </a:r>
          </a:p>
        </p:txBody>
      </p:sp>
    </p:spTree>
    <p:extLst>
      <p:ext uri="{BB962C8B-B14F-4D97-AF65-F5344CB8AC3E}">
        <p14:creationId xmlns:p14="http://schemas.microsoft.com/office/powerpoint/2010/main" val="27318804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D3613A5-2BC1-43CF-BF4B-46A4AE7E25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A41230-9EBF-4D0D-AFDF-AEBE160A2139}"/>
              </a:ext>
            </a:extLst>
          </p:cNvPr>
          <p:cNvSpPr txBox="1"/>
          <p:nvPr/>
        </p:nvSpPr>
        <p:spPr>
          <a:xfrm>
            <a:off x="0" y="982176"/>
            <a:ext cx="12192000" cy="489364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Corpus (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plural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Corpora) </a:t>
            </a:r>
          </a:p>
          <a:p>
            <a:pPr lvl="1" algn="ctr"/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1"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Brown University</a:t>
            </a:r>
          </a:p>
          <a:p>
            <a:pPr lvl="1" algn="ct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English,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newspaper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fiction, non-fiction,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academic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etc.,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1963–64</a:t>
            </a:r>
          </a:p>
          <a:p>
            <a:pPr lvl="1" algn="ct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#Documents = Size = 500, #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Tokens = 1 M, #Vocab = Unique Tokens = Types = 38 K</a:t>
            </a:r>
          </a:p>
          <a:p>
            <a:pPr lvl="1" algn="ctr"/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algn="ctr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Switchboard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lvl="1" algn="ct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American English, Telephone Conversations between strangers, Early 1990s</a:t>
            </a:r>
          </a:p>
          <a:p>
            <a:pPr lvl="2" algn="ct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#Conversations = Size = 2430,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#Tokens = 2.4 M, #Vocab = Unique Tokens = Types = 20 K</a:t>
            </a:r>
          </a:p>
          <a:p>
            <a:pPr lvl="1" algn="ctr"/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algn="ctr"/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Google N-grams</a:t>
            </a:r>
          </a:p>
          <a:p>
            <a:pPr lvl="1" algn="ctr"/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English, Google Books</a:t>
            </a:r>
          </a:p>
          <a:p>
            <a:pPr lvl="1"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#Tokens = 1 G, #Vocab = Unique Tokens = Types = 13 M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550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F8846709-E1D3-4016-BB18-08BF49CB1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3290398"/>
            <a:ext cx="12192000" cy="64632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Datasheets (Data Statements) for Datasets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B0831D-F66C-4354-903B-1622290C42D5}"/>
              </a:ext>
            </a:extLst>
          </p:cNvPr>
          <p:cNvSpPr txBox="1"/>
          <p:nvPr/>
        </p:nvSpPr>
        <p:spPr>
          <a:xfrm>
            <a:off x="2816055" y="3876678"/>
            <a:ext cx="8124496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Emily M. Bender,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Batya</a:t>
            </a:r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Friedman, ACL (2018)</a:t>
            </a:r>
          </a:p>
          <a:p>
            <a:pPr algn="r"/>
            <a:r>
              <a:rPr lang="en-US" b="0" i="0" dirty="0" err="1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Gebru</a:t>
            </a:r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Timnit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et al. (2018)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08C11-6F89-4909-B8DC-CCF08BB47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036" y="4644640"/>
            <a:ext cx="3799515" cy="188017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228205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B8F0003E-16C5-49E3-89A4-F33E3AF303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342899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Herdan’s</a:t>
            </a:r>
            <a:r>
              <a:rPr kumimoji="0" lang="en-CA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Law or Heaps’ Law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4374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C73D89-CECC-49BD-91FE-B8E8D40F9B1A}"/>
              </a:ext>
            </a:extLst>
          </p:cNvPr>
          <p:cNvSpPr txBox="1"/>
          <p:nvPr/>
        </p:nvSpPr>
        <p:spPr>
          <a:xfrm>
            <a:off x="-20" y="1660544"/>
            <a:ext cx="12192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Herdan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G. (1960). Type-token mathematics. The Hague, Mouton.</a:t>
            </a:r>
          </a:p>
          <a:p>
            <a:pPr algn="l"/>
            <a:r>
              <a:rPr lang="fr-FR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Heaps</a:t>
            </a:r>
            <a:r>
              <a:rPr lang="fr-FR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H. S. (1978). Information </a:t>
            </a:r>
            <a:r>
              <a:rPr lang="fr-FR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retrieval</a:t>
            </a:r>
            <a:r>
              <a:rPr lang="fr-FR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Computational and theoretical aspects. Academic Press.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843A810-C416-47F4-8E14-0E5DE8087D07}"/>
                  </a:ext>
                </a:extLst>
              </p:cNvPr>
              <p:cNvSpPr/>
              <p:nvPr/>
            </p:nvSpPr>
            <p:spPr>
              <a:xfrm>
                <a:off x="0" y="2648353"/>
                <a:ext cx="12192000" cy="1309908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6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6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</m:d>
                    <m:r>
                      <a:rPr kumimoji="0" lang="en-US" sz="6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6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sSup>
                      <m:sSupPr>
                        <m:ctrlPr>
                          <a:rPr kumimoji="0" lang="en-US" sz="6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6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e>
                      <m:sup>
                        <m:r>
                          <a:rPr kumimoji="0" lang="en-US" sz="6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kumimoji="0" lang="en-US" sz="6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Light (Headings)"/>
                    <a:ea typeface="+mn-ea"/>
                    <a:cs typeface="+mn-cs"/>
                  </a:rPr>
                  <a:t>; </a:t>
                </a:r>
                <a:r>
                  <a:rPr lang="en-CA" sz="4000" dirty="0">
                    <a:solidFill>
                      <a:schemeClr val="bg1"/>
                    </a:solidFill>
                    <a:latin typeface="Segoe UI Light (Headings)"/>
                  </a:rPr>
                  <a:t>0 &lt; </a:t>
                </a:r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sz="4000" dirty="0">
                    <a:solidFill>
                      <a:schemeClr val="bg1"/>
                    </a:solidFill>
                    <a:latin typeface="Segoe UI Light (Headings)"/>
                  </a:rPr>
                  <a:t> &lt; 1</a:t>
                </a:r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 (Headings)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843A810-C416-47F4-8E14-0E5DE8087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8353"/>
                <a:ext cx="12192000" cy="1309908"/>
              </a:xfrm>
              <a:prstGeom prst="rect">
                <a:avLst/>
              </a:prstGeom>
              <a:blipFill>
                <a:blip r:embed="rId5"/>
                <a:stretch>
                  <a:fillRect t="-5581" b="-297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FA3DE5-6B8B-4DBC-9FB6-DDB1287AFC2A}"/>
                  </a:ext>
                </a:extLst>
              </p:cNvPr>
              <p:cNvSpPr txBox="1"/>
              <p:nvPr/>
            </p:nvSpPr>
            <p:spPr>
              <a:xfrm>
                <a:off x="-9564" y="4358006"/>
                <a:ext cx="12191999" cy="92333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are positive constants.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depends on the corpus size and the genre, but at least for the large corpora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ranges from 0.67 to 0.75.</a:t>
                </a:r>
              </a:p>
              <a:p>
                <a:pPr algn="l"/>
                <a:endPara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FA3DE5-6B8B-4DBC-9FB6-DDB1287AF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64" y="4358006"/>
                <a:ext cx="12191999" cy="923330"/>
              </a:xfrm>
              <a:prstGeom prst="rect">
                <a:avLst/>
              </a:prstGeom>
              <a:blipFill>
                <a:blip r:embed="rId6"/>
                <a:stretch>
                  <a:fillRect l="-400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590B43-A154-40F3-AA8A-54392DE16CF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2800" y="5057536"/>
            <a:ext cx="32766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70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0" y="3428999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i="1" dirty="0">
                <a:solidFill>
                  <a:srgbClr val="66FF33"/>
                </a:solidFill>
                <a:latin typeface="Segoe UI Light (Headings)"/>
              </a:rPr>
              <a:t>T</a:t>
            </a:r>
            <a:r>
              <a:rPr kumimoji="0" lang="en-CA" sz="6600" b="0" i="1" u="none" strike="noStrike" kern="1200" spc="0" normalizeH="0" baseline="0" noProof="0" dirty="0" err="1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61" y="4523563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0" y="4523009"/>
            <a:ext cx="12191980" cy="2062103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putting tokens in a </a:t>
            </a:r>
            <a:r>
              <a:rPr lang="en-US" sz="3200" i="1" dirty="0">
                <a:solidFill>
                  <a:srgbClr val="66FF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format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choosing a single normal form for tokens with multiple forms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USA</a:t>
            </a: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</a:t>
            </a:r>
          </a:p>
          <a:p>
            <a:pPr algn="ctr"/>
            <a:r>
              <a:rPr lang="en-US" sz="3200" i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ain’t</a:t>
            </a:r>
            <a:r>
              <a:rPr lang="en-US" sz="32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 not </a:t>
            </a:r>
          </a:p>
        </p:txBody>
      </p:sp>
    </p:spTree>
    <p:extLst>
      <p:ext uri="{BB962C8B-B14F-4D97-AF65-F5344CB8AC3E}">
        <p14:creationId xmlns:p14="http://schemas.microsoft.com/office/powerpoint/2010/main" val="1687522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607288"/>
            <a:ext cx="12191980" cy="4955203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1257300" lvl="2" indent="-342900">
              <a:buFontTx/>
              <a:buChar char="-"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Case Folding</a:t>
            </a:r>
          </a:p>
          <a:p>
            <a:pPr lvl="2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	mapping everything to lower (upper) case </a:t>
            </a:r>
          </a:p>
          <a:p>
            <a:pPr marL="1257300" lvl="2" indent="-342900">
              <a:buFontTx/>
              <a:buChar char="-"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Lemmatization</a:t>
            </a:r>
          </a:p>
          <a:p>
            <a:pPr lvl="2"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converts the word to its meaningful base form (lemma). </a:t>
            </a:r>
          </a:p>
          <a:p>
            <a:pPr lvl="2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	The same word may have multiple different Lemmas 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257300" lvl="2" indent="-342900">
              <a:buFontTx/>
              <a:buChar char="-"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Stemming</a:t>
            </a:r>
          </a:p>
          <a:p>
            <a:pPr lvl="2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	removes or stems the last few characters of a word</a:t>
            </a:r>
          </a:p>
          <a:p>
            <a:pPr lvl="2">
              <a:defRPr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often leading to incorrect meanings and spelling</a:t>
            </a:r>
          </a:p>
          <a:p>
            <a:pPr marL="1257300" lvl="2" indent="-342900">
              <a:buFontTx/>
              <a:buChar char="-"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Autocorrection</a:t>
            </a:r>
          </a:p>
        </p:txBody>
      </p:sp>
    </p:spTree>
    <p:extLst>
      <p:ext uri="{BB962C8B-B14F-4D97-AF65-F5344CB8AC3E}">
        <p14:creationId xmlns:p14="http://schemas.microsoft.com/office/powerpoint/2010/main" val="17989280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12335"/>
            <a:ext cx="12191980" cy="384720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Case Folding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algn="ctr"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Positive Impact: ‘USA’ vs. ‘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usa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’</a:t>
            </a:r>
          </a:p>
          <a:p>
            <a:pPr algn="ctr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Information Retrieval, Speech Recognition</a:t>
            </a:r>
          </a:p>
          <a:p>
            <a:pPr algn="ctr"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algn="ctr"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Negative Impact: ‘US’ the country vs. ‘us’ the pronoun</a:t>
            </a:r>
          </a:p>
          <a:p>
            <a:pPr algn="ctr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Sentiment Analysis, Text Classification, Information Extraction,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39247258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12335"/>
            <a:ext cx="12191980" cy="353943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Lemmatization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Polysemy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association of one word with two or more distinct meanings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 polyseme is a word or phrase with multiple meanings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saw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(noun) vs.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saw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(verb)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see</a:t>
            </a:r>
          </a:p>
        </p:txBody>
      </p:sp>
    </p:spTree>
    <p:extLst>
      <p:ext uri="{BB962C8B-B14F-4D97-AF65-F5344CB8AC3E}">
        <p14:creationId xmlns:p14="http://schemas.microsoft.com/office/powerpoint/2010/main" val="8433243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12335"/>
            <a:ext cx="12191980" cy="2985433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Lemmatization : Stemming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crude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chopping off word-final stemming affixes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aim is not to produce a linguistic root, but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 improve performance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Porter, M. F. (1980). An algorithm for suffix stripping. Program, 14(3), 130–137.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F664A-7003-433F-807A-F9F8EC820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061" y="4459311"/>
            <a:ext cx="6368750" cy="2017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A234BB-0856-46A0-9332-98323E719854}"/>
              </a:ext>
            </a:extLst>
          </p:cNvPr>
          <p:cNvSpPr txBox="1"/>
          <p:nvPr/>
        </p:nvSpPr>
        <p:spPr>
          <a:xfrm>
            <a:off x="-20" y="6518487"/>
            <a:ext cx="12191980" cy="36933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 commission error is an error made due to using an item in the wrong context. 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9BB058-BFFB-4B07-A9B2-00A11D1E621B}"/>
              </a:ext>
            </a:extLst>
          </p:cNvPr>
          <p:cNvSpPr/>
          <p:nvPr/>
        </p:nvSpPr>
        <p:spPr>
          <a:xfrm>
            <a:off x="8648700" y="6052016"/>
            <a:ext cx="3175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3062B-FC34-43F0-ACFE-A59F5CDF56BF}"/>
              </a:ext>
            </a:extLst>
          </p:cNvPr>
          <p:cNvSpPr/>
          <p:nvPr/>
        </p:nvSpPr>
        <p:spPr>
          <a:xfrm>
            <a:off x="8439150" y="5691254"/>
            <a:ext cx="2095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3F1B2B-BB8E-4EF4-BDA9-45F6D72E27CC}"/>
              </a:ext>
            </a:extLst>
          </p:cNvPr>
          <p:cNvSpPr/>
          <p:nvPr/>
        </p:nvSpPr>
        <p:spPr>
          <a:xfrm>
            <a:off x="8597900" y="5317637"/>
            <a:ext cx="4826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2E335-97EB-4C05-8EC9-85845644989F}"/>
              </a:ext>
            </a:extLst>
          </p:cNvPr>
          <p:cNvSpPr/>
          <p:nvPr/>
        </p:nvSpPr>
        <p:spPr>
          <a:xfrm>
            <a:off x="8680450" y="4948460"/>
            <a:ext cx="1587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85E186-B85A-45DC-86EA-384C30065160}"/>
              </a:ext>
            </a:extLst>
          </p:cNvPr>
          <p:cNvSpPr/>
          <p:nvPr/>
        </p:nvSpPr>
        <p:spPr>
          <a:xfrm>
            <a:off x="3721100" y="4948460"/>
            <a:ext cx="8763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F7DA01-E3F9-4E59-BB2C-F39F9E10A661}"/>
              </a:ext>
            </a:extLst>
          </p:cNvPr>
          <p:cNvSpPr/>
          <p:nvPr/>
        </p:nvSpPr>
        <p:spPr>
          <a:xfrm>
            <a:off x="3352801" y="5342882"/>
            <a:ext cx="4826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A4907E-839E-460C-BFCA-3B5F51FADED1}"/>
              </a:ext>
            </a:extLst>
          </p:cNvPr>
          <p:cNvSpPr/>
          <p:nvPr/>
        </p:nvSpPr>
        <p:spPr>
          <a:xfrm>
            <a:off x="5057850" y="5354293"/>
            <a:ext cx="1587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09487-99DA-4422-8522-4AB74B0AB9F4}"/>
              </a:ext>
            </a:extLst>
          </p:cNvPr>
          <p:cNvSpPr/>
          <p:nvPr/>
        </p:nvSpPr>
        <p:spPr>
          <a:xfrm>
            <a:off x="3835401" y="5679021"/>
            <a:ext cx="4826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9AE98E-4B59-4692-B53D-04F61D4CCBA2}"/>
              </a:ext>
            </a:extLst>
          </p:cNvPr>
          <p:cNvSpPr/>
          <p:nvPr/>
        </p:nvSpPr>
        <p:spPr>
          <a:xfrm>
            <a:off x="5511855" y="5686969"/>
            <a:ext cx="482599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21036D-01B5-457C-98BF-6CF83088BBFD}"/>
              </a:ext>
            </a:extLst>
          </p:cNvPr>
          <p:cNvSpPr/>
          <p:nvPr/>
        </p:nvSpPr>
        <p:spPr>
          <a:xfrm>
            <a:off x="3651251" y="6052016"/>
            <a:ext cx="1587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26D53F-BA46-46B9-9300-3958998FDE01}"/>
              </a:ext>
            </a:extLst>
          </p:cNvPr>
          <p:cNvSpPr/>
          <p:nvPr/>
        </p:nvSpPr>
        <p:spPr>
          <a:xfrm>
            <a:off x="5353180" y="6041275"/>
            <a:ext cx="1587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3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C30318F7-370D-417C-A8EF-26DDFE4D1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CF04B3-7A4C-4C06-9B5B-5A1180CF1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339" y="43827"/>
            <a:ext cx="7243482" cy="67703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C9168C-8AB6-4AA7-A14A-7419F6D3749C}"/>
              </a:ext>
            </a:extLst>
          </p:cNvPr>
          <p:cNvSpPr/>
          <p:nvPr/>
        </p:nvSpPr>
        <p:spPr>
          <a:xfrm>
            <a:off x="2431227" y="4604273"/>
            <a:ext cx="5647765" cy="19363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47ABB-EFE9-43F6-9BDE-269650BAA659}"/>
              </a:ext>
            </a:extLst>
          </p:cNvPr>
          <p:cNvSpPr/>
          <p:nvPr/>
        </p:nvSpPr>
        <p:spPr>
          <a:xfrm>
            <a:off x="8713694" y="346037"/>
            <a:ext cx="882127" cy="22411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7650C3-B98A-4809-91D1-BE78A5D70EBD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9595821" y="458096"/>
            <a:ext cx="882127" cy="0"/>
          </a:xfrm>
          <a:prstGeom prst="straightConnector1">
            <a:avLst/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369142-9F09-4B7D-802E-0FD46A83B7DC}"/>
              </a:ext>
            </a:extLst>
          </p:cNvPr>
          <p:cNvCxnSpPr>
            <a:cxnSpLocks/>
          </p:cNvCxnSpPr>
          <p:nvPr/>
        </p:nvCxnSpPr>
        <p:spPr>
          <a:xfrm>
            <a:off x="1470212" y="4701092"/>
            <a:ext cx="882127" cy="0"/>
          </a:xfrm>
          <a:prstGeom prst="straightConnector1">
            <a:avLst/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98EDB44-5F8C-4130-975C-DE4264ADD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339" y="5379729"/>
            <a:ext cx="7322279" cy="12926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D480BB2-997D-499C-8009-F1F454322336}"/>
              </a:ext>
            </a:extLst>
          </p:cNvPr>
          <p:cNvSpPr/>
          <p:nvPr/>
        </p:nvSpPr>
        <p:spPr>
          <a:xfrm>
            <a:off x="2431226" y="5884433"/>
            <a:ext cx="4173969" cy="29045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CEBE7F-A2E7-441B-AF9A-B33095320B92}"/>
              </a:ext>
            </a:extLst>
          </p:cNvPr>
          <p:cNvCxnSpPr>
            <a:cxnSpLocks/>
          </p:cNvCxnSpPr>
          <p:nvPr/>
        </p:nvCxnSpPr>
        <p:spPr>
          <a:xfrm>
            <a:off x="1565146" y="6036835"/>
            <a:ext cx="787193" cy="0"/>
          </a:xfrm>
          <a:prstGeom prst="straightConnector1">
            <a:avLst/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879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2930382"/>
            <a:ext cx="12191980" cy="193899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Spelling Correction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via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Minimum Edit Distance : Word Similarity (Distance)  </a:t>
            </a: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9BB058-BFFB-4B07-A9B2-00A11D1E621B}"/>
              </a:ext>
            </a:extLst>
          </p:cNvPr>
          <p:cNvSpPr/>
          <p:nvPr/>
        </p:nvSpPr>
        <p:spPr>
          <a:xfrm>
            <a:off x="8648700" y="6052016"/>
            <a:ext cx="3175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2E335-97EB-4C05-8EC9-85845644989F}"/>
              </a:ext>
            </a:extLst>
          </p:cNvPr>
          <p:cNvSpPr/>
          <p:nvPr/>
        </p:nvSpPr>
        <p:spPr>
          <a:xfrm>
            <a:off x="8680450" y="4948460"/>
            <a:ext cx="1587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80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2930382"/>
            <a:ext cx="12191980" cy="193899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Spelling Correction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via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Minimum Edit Distance : Word Similarity in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Surface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 </a:t>
            </a: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9BB058-BFFB-4B07-A9B2-00A11D1E621B}"/>
              </a:ext>
            </a:extLst>
          </p:cNvPr>
          <p:cNvSpPr/>
          <p:nvPr/>
        </p:nvSpPr>
        <p:spPr>
          <a:xfrm>
            <a:off x="8648700" y="6052016"/>
            <a:ext cx="3175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3062B-FC34-43F0-ACFE-A59F5CDF56BF}"/>
              </a:ext>
            </a:extLst>
          </p:cNvPr>
          <p:cNvSpPr/>
          <p:nvPr/>
        </p:nvSpPr>
        <p:spPr>
          <a:xfrm>
            <a:off x="8439150" y="5691254"/>
            <a:ext cx="2095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2E335-97EB-4C05-8EC9-85845644989F}"/>
              </a:ext>
            </a:extLst>
          </p:cNvPr>
          <p:cNvSpPr/>
          <p:nvPr/>
        </p:nvSpPr>
        <p:spPr>
          <a:xfrm>
            <a:off x="8680450" y="4948460"/>
            <a:ext cx="1587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85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Spelling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Correction via Minimum Edit Distance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9BB058-BFFB-4B07-A9B2-00A11D1E621B}"/>
              </a:ext>
            </a:extLst>
          </p:cNvPr>
          <p:cNvSpPr/>
          <p:nvPr/>
        </p:nvSpPr>
        <p:spPr>
          <a:xfrm>
            <a:off x="8648700" y="5750630"/>
            <a:ext cx="3175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B5803-70FC-4F3D-A926-B916A9CCFB1A}"/>
              </a:ext>
            </a:extLst>
          </p:cNvPr>
          <p:cNvSpPr/>
          <p:nvPr/>
        </p:nvSpPr>
        <p:spPr>
          <a:xfrm>
            <a:off x="0" y="2137839"/>
            <a:ext cx="12192000" cy="4720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3062B-FC34-43F0-ACFE-A59F5CDF56BF}"/>
              </a:ext>
            </a:extLst>
          </p:cNvPr>
          <p:cNvSpPr/>
          <p:nvPr/>
        </p:nvSpPr>
        <p:spPr>
          <a:xfrm>
            <a:off x="8439150" y="5389868"/>
            <a:ext cx="2095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2E335-97EB-4C05-8EC9-85845644989F}"/>
              </a:ext>
            </a:extLst>
          </p:cNvPr>
          <p:cNvSpPr/>
          <p:nvPr/>
        </p:nvSpPr>
        <p:spPr>
          <a:xfrm>
            <a:off x="8680450" y="4647074"/>
            <a:ext cx="1587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AAC1B2C-A105-4AD4-9A6E-A1F30AA74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977822"/>
              </p:ext>
            </p:extLst>
          </p:nvPr>
        </p:nvGraphicFramePr>
        <p:xfrm>
          <a:off x="1801070" y="2585792"/>
          <a:ext cx="3990108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503">
                  <a:extLst>
                    <a:ext uri="{9D8B030D-6E8A-4147-A177-3AD203B41FA5}">
                      <a16:colId xmlns:a16="http://schemas.microsoft.com/office/drawing/2014/main" val="3108661205"/>
                    </a:ext>
                  </a:extLst>
                </a:gridCol>
                <a:gridCol w="335436">
                  <a:extLst>
                    <a:ext uri="{9D8B030D-6E8A-4147-A177-3AD203B41FA5}">
                      <a16:colId xmlns:a16="http://schemas.microsoft.com/office/drawing/2014/main" val="1392906236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1497524704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1302670982"/>
                    </a:ext>
                  </a:extLst>
                </a:gridCol>
                <a:gridCol w="290442">
                  <a:extLst>
                    <a:ext uri="{9D8B030D-6E8A-4147-A177-3AD203B41FA5}">
                      <a16:colId xmlns:a16="http://schemas.microsoft.com/office/drawing/2014/main" val="2241107128"/>
                    </a:ext>
                  </a:extLst>
                </a:gridCol>
                <a:gridCol w="330141">
                  <a:extLst>
                    <a:ext uri="{9D8B030D-6E8A-4147-A177-3AD203B41FA5}">
                      <a16:colId xmlns:a16="http://schemas.microsoft.com/office/drawing/2014/main" val="1762977763"/>
                    </a:ext>
                  </a:extLst>
                </a:gridCol>
                <a:gridCol w="319567">
                  <a:extLst>
                    <a:ext uri="{9D8B030D-6E8A-4147-A177-3AD203B41FA5}">
                      <a16:colId xmlns:a16="http://schemas.microsoft.com/office/drawing/2014/main" val="282353523"/>
                    </a:ext>
                  </a:extLst>
                </a:gridCol>
                <a:gridCol w="335436">
                  <a:extLst>
                    <a:ext uri="{9D8B030D-6E8A-4147-A177-3AD203B41FA5}">
                      <a16:colId xmlns:a16="http://schemas.microsoft.com/office/drawing/2014/main" val="3128507782"/>
                    </a:ext>
                  </a:extLst>
                </a:gridCol>
                <a:gridCol w="315267">
                  <a:extLst>
                    <a:ext uri="{9D8B030D-6E8A-4147-A177-3AD203B41FA5}">
                      <a16:colId xmlns:a16="http://schemas.microsoft.com/office/drawing/2014/main" val="1028538740"/>
                    </a:ext>
                  </a:extLst>
                </a:gridCol>
                <a:gridCol w="290442">
                  <a:extLst>
                    <a:ext uri="{9D8B030D-6E8A-4147-A177-3AD203B41FA5}">
                      <a16:colId xmlns:a16="http://schemas.microsoft.com/office/drawing/2014/main" val="565376593"/>
                    </a:ext>
                  </a:extLst>
                </a:gridCol>
                <a:gridCol w="363365">
                  <a:extLst>
                    <a:ext uri="{9D8B030D-6E8A-4147-A177-3AD203B41FA5}">
                      <a16:colId xmlns:a16="http://schemas.microsoft.com/office/drawing/2014/main" val="2148754480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281642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1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357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367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14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9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004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938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755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88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30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438620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4AD543-1903-4153-A725-F72F8BD3C161}"/>
              </a:ext>
            </a:extLst>
          </p:cNvPr>
          <p:cNvCxnSpPr>
            <a:cxnSpLocks/>
          </p:cNvCxnSpPr>
          <p:nvPr/>
        </p:nvCxnSpPr>
        <p:spPr>
          <a:xfrm>
            <a:off x="3958917" y="2188628"/>
            <a:ext cx="0" cy="39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F15F38-B967-40E4-8C55-E9A3DB20BBBA}"/>
              </a:ext>
            </a:extLst>
          </p:cNvPr>
          <p:cNvCxnSpPr>
            <a:cxnSpLocks/>
          </p:cNvCxnSpPr>
          <p:nvPr/>
        </p:nvCxnSpPr>
        <p:spPr>
          <a:xfrm>
            <a:off x="1265362" y="4253725"/>
            <a:ext cx="39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39B7C6-ADE0-40E0-A77E-7673F85E318F}"/>
              </a:ext>
            </a:extLst>
          </p:cNvPr>
          <p:cNvSpPr txBox="1"/>
          <p:nvPr/>
        </p:nvSpPr>
        <p:spPr>
          <a:xfrm>
            <a:off x="3695703" y="1991117"/>
            <a:ext cx="26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0"/>
                <a:cs typeface="Segoe UI Light" panose="020B0502040204020203" pitchFamily="34" charset="0"/>
              </a:rPr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BFA18-02A6-49FC-ACD3-12AF6ED248E9}"/>
              </a:ext>
            </a:extLst>
          </p:cNvPr>
          <p:cNvSpPr txBox="1"/>
          <p:nvPr/>
        </p:nvSpPr>
        <p:spPr>
          <a:xfrm>
            <a:off x="1002148" y="4022892"/>
            <a:ext cx="277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radley Hand ITC" panose="03070402050302030203" pitchFamily="66" charset="0"/>
                <a:cs typeface="Segoe UI Light" panose="020B0502040204020203" pitchFamily="34" charset="0"/>
              </a:rPr>
              <a:t>i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BC766-ACA8-4632-9C04-E75638863449}"/>
              </a:ext>
            </a:extLst>
          </p:cNvPr>
          <p:cNvSpPr txBox="1"/>
          <p:nvPr/>
        </p:nvSpPr>
        <p:spPr>
          <a:xfrm>
            <a:off x="6095980" y="374589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sz="1800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800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min{</a:t>
            </a:r>
          </a:p>
          <a:p>
            <a:pPr lvl="2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</a:t>
            </a:r>
            <a:r>
              <a:rPr lang="en-US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x[</a:t>
            </a:r>
            <a:r>
              <a:rPr lang="en-US" sz="1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y[j]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dirty="0">
                <a:solidFill>
                  <a:srgbClr val="FF00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y[0:j-1]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+ 1</a:t>
            </a:r>
          </a:p>
          <a:p>
            <a:pPr lvl="2">
              <a:defRPr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</a:t>
            </a:r>
            <a:r>
              <a:rPr lang="en-US" dirty="0">
                <a:solidFill>
                  <a:srgbClr val="FF00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x[0:i-1]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+ 1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7A31D21-03CA-45DC-85E3-96D5A17A9A56}"/>
              </a:ext>
            </a:extLst>
          </p:cNvPr>
          <p:cNvSpPr/>
          <p:nvPr/>
        </p:nvSpPr>
        <p:spPr>
          <a:xfrm>
            <a:off x="4140200" y="2643607"/>
            <a:ext cx="2724672" cy="1610118"/>
          </a:xfrm>
          <a:custGeom>
            <a:avLst/>
            <a:gdLst>
              <a:gd name="connsiteX0" fmla="*/ 2604654 w 2884019"/>
              <a:gd name="connsiteY0" fmla="*/ 1025841 h 1570786"/>
              <a:gd name="connsiteX1" fmla="*/ 2641600 w 2884019"/>
              <a:gd name="connsiteY1" fmla="*/ 9841 h 1570786"/>
              <a:gd name="connsiteX2" fmla="*/ 0 w 2884019"/>
              <a:gd name="connsiteY2" fmla="*/ 1570786 h 157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4019" h="1570786">
                <a:moveTo>
                  <a:pt x="2604654" y="1025841"/>
                </a:moveTo>
                <a:cubicBezTo>
                  <a:pt x="2840181" y="472429"/>
                  <a:pt x="3075709" y="-80983"/>
                  <a:pt x="2641600" y="9841"/>
                </a:cubicBezTo>
                <a:cubicBezTo>
                  <a:pt x="2207491" y="100665"/>
                  <a:pt x="1103745" y="835725"/>
                  <a:pt x="0" y="1570786"/>
                </a:cubicBezTo>
              </a:path>
            </a:pathLst>
          </a:custGeom>
          <a:noFill/>
          <a:ln w="34925">
            <a:solidFill>
              <a:srgbClr val="FFFF00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FA1D20-3B97-4F5B-8BE3-2244CC64C66B}"/>
              </a:ext>
            </a:extLst>
          </p:cNvPr>
          <p:cNvSpPr/>
          <p:nvPr/>
        </p:nvSpPr>
        <p:spPr>
          <a:xfrm rot="5995394">
            <a:off x="10003875" y="4835953"/>
            <a:ext cx="1452783" cy="602352"/>
          </a:xfrm>
          <a:custGeom>
            <a:avLst/>
            <a:gdLst>
              <a:gd name="connsiteX0" fmla="*/ 2604654 w 2884019"/>
              <a:gd name="connsiteY0" fmla="*/ 1025841 h 1570786"/>
              <a:gd name="connsiteX1" fmla="*/ 2641600 w 2884019"/>
              <a:gd name="connsiteY1" fmla="*/ 9841 h 1570786"/>
              <a:gd name="connsiteX2" fmla="*/ 0 w 2884019"/>
              <a:gd name="connsiteY2" fmla="*/ 1570786 h 1570786"/>
              <a:gd name="connsiteX0" fmla="*/ 2604654 w 2640767"/>
              <a:gd name="connsiteY0" fmla="*/ 655714 h 1200659"/>
              <a:gd name="connsiteX1" fmla="*/ 1428898 w 2640767"/>
              <a:gd name="connsiteY1" fmla="*/ 23109 h 1200659"/>
              <a:gd name="connsiteX2" fmla="*/ 0 w 2640767"/>
              <a:gd name="connsiteY2" fmla="*/ 1200659 h 1200659"/>
              <a:gd name="connsiteX0" fmla="*/ 2604654 w 2640767"/>
              <a:gd name="connsiteY0" fmla="*/ 655714 h 1299152"/>
              <a:gd name="connsiteX1" fmla="*/ 1428898 w 2640767"/>
              <a:gd name="connsiteY1" fmla="*/ 23109 h 1299152"/>
              <a:gd name="connsiteX2" fmla="*/ 0 w 2640767"/>
              <a:gd name="connsiteY2" fmla="*/ 1200659 h 1299152"/>
              <a:gd name="connsiteX0" fmla="*/ 2604654 w 2624459"/>
              <a:gd name="connsiteY0" fmla="*/ 632605 h 1276043"/>
              <a:gd name="connsiteX1" fmla="*/ 1428898 w 2624459"/>
              <a:gd name="connsiteY1" fmla="*/ 0 h 1276043"/>
              <a:gd name="connsiteX2" fmla="*/ 0 w 2624459"/>
              <a:gd name="connsiteY2" fmla="*/ 1177550 h 1276043"/>
              <a:gd name="connsiteX0" fmla="*/ 2604654 w 2604654"/>
              <a:gd name="connsiteY0" fmla="*/ 0 h 544945"/>
              <a:gd name="connsiteX1" fmla="*/ 0 w 2604654"/>
              <a:gd name="connsiteY1" fmla="*/ 544945 h 54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4654" h="544945">
                <a:moveTo>
                  <a:pt x="2604654" y="0"/>
                </a:moveTo>
                <a:lnTo>
                  <a:pt x="0" y="544945"/>
                </a:lnTo>
              </a:path>
            </a:pathLst>
          </a:custGeom>
          <a:noFill/>
          <a:ln>
            <a:solidFill>
              <a:srgbClr val="FFFF00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FA297-390B-4629-8639-D38423377573}"/>
              </a:ext>
            </a:extLst>
          </p:cNvPr>
          <p:cNvSpPr txBox="1"/>
          <p:nvPr/>
        </p:nvSpPr>
        <p:spPr>
          <a:xfrm>
            <a:off x="10007600" y="5904554"/>
            <a:ext cx="1881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 ≠ y[j]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</a:t>
            </a:r>
            <a:r>
              <a:rPr lang="en-US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 = y[j]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03879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Spelling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Correction via Minimum Edit Distance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9BB058-BFFB-4B07-A9B2-00A11D1E621B}"/>
              </a:ext>
            </a:extLst>
          </p:cNvPr>
          <p:cNvSpPr/>
          <p:nvPr/>
        </p:nvSpPr>
        <p:spPr>
          <a:xfrm>
            <a:off x="8648700" y="5750630"/>
            <a:ext cx="3175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B5803-70FC-4F3D-A926-B916A9CCFB1A}"/>
              </a:ext>
            </a:extLst>
          </p:cNvPr>
          <p:cNvSpPr/>
          <p:nvPr/>
        </p:nvSpPr>
        <p:spPr>
          <a:xfrm>
            <a:off x="0" y="2137839"/>
            <a:ext cx="12192000" cy="4720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3062B-FC34-43F0-ACFE-A59F5CDF56BF}"/>
              </a:ext>
            </a:extLst>
          </p:cNvPr>
          <p:cNvSpPr/>
          <p:nvPr/>
        </p:nvSpPr>
        <p:spPr>
          <a:xfrm>
            <a:off x="8439150" y="5389868"/>
            <a:ext cx="2095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2E335-97EB-4C05-8EC9-85845644989F}"/>
              </a:ext>
            </a:extLst>
          </p:cNvPr>
          <p:cNvSpPr/>
          <p:nvPr/>
        </p:nvSpPr>
        <p:spPr>
          <a:xfrm>
            <a:off x="8680450" y="4647074"/>
            <a:ext cx="1587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AAC1B2C-A105-4AD4-9A6E-A1F30AA74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170334"/>
              </p:ext>
            </p:extLst>
          </p:nvPr>
        </p:nvGraphicFramePr>
        <p:xfrm>
          <a:off x="1801070" y="2585792"/>
          <a:ext cx="3990108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503">
                  <a:extLst>
                    <a:ext uri="{9D8B030D-6E8A-4147-A177-3AD203B41FA5}">
                      <a16:colId xmlns:a16="http://schemas.microsoft.com/office/drawing/2014/main" val="3108661205"/>
                    </a:ext>
                  </a:extLst>
                </a:gridCol>
                <a:gridCol w="335436">
                  <a:extLst>
                    <a:ext uri="{9D8B030D-6E8A-4147-A177-3AD203B41FA5}">
                      <a16:colId xmlns:a16="http://schemas.microsoft.com/office/drawing/2014/main" val="1392906236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1497524704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1302670982"/>
                    </a:ext>
                  </a:extLst>
                </a:gridCol>
                <a:gridCol w="290442">
                  <a:extLst>
                    <a:ext uri="{9D8B030D-6E8A-4147-A177-3AD203B41FA5}">
                      <a16:colId xmlns:a16="http://schemas.microsoft.com/office/drawing/2014/main" val="2241107128"/>
                    </a:ext>
                  </a:extLst>
                </a:gridCol>
                <a:gridCol w="330141">
                  <a:extLst>
                    <a:ext uri="{9D8B030D-6E8A-4147-A177-3AD203B41FA5}">
                      <a16:colId xmlns:a16="http://schemas.microsoft.com/office/drawing/2014/main" val="1762977763"/>
                    </a:ext>
                  </a:extLst>
                </a:gridCol>
                <a:gridCol w="319567">
                  <a:extLst>
                    <a:ext uri="{9D8B030D-6E8A-4147-A177-3AD203B41FA5}">
                      <a16:colId xmlns:a16="http://schemas.microsoft.com/office/drawing/2014/main" val="282353523"/>
                    </a:ext>
                  </a:extLst>
                </a:gridCol>
                <a:gridCol w="335436">
                  <a:extLst>
                    <a:ext uri="{9D8B030D-6E8A-4147-A177-3AD203B41FA5}">
                      <a16:colId xmlns:a16="http://schemas.microsoft.com/office/drawing/2014/main" val="3128507782"/>
                    </a:ext>
                  </a:extLst>
                </a:gridCol>
                <a:gridCol w="315267">
                  <a:extLst>
                    <a:ext uri="{9D8B030D-6E8A-4147-A177-3AD203B41FA5}">
                      <a16:colId xmlns:a16="http://schemas.microsoft.com/office/drawing/2014/main" val="1028538740"/>
                    </a:ext>
                  </a:extLst>
                </a:gridCol>
                <a:gridCol w="290442">
                  <a:extLst>
                    <a:ext uri="{9D8B030D-6E8A-4147-A177-3AD203B41FA5}">
                      <a16:colId xmlns:a16="http://schemas.microsoft.com/office/drawing/2014/main" val="565376593"/>
                    </a:ext>
                  </a:extLst>
                </a:gridCol>
                <a:gridCol w="363365">
                  <a:extLst>
                    <a:ext uri="{9D8B030D-6E8A-4147-A177-3AD203B41FA5}">
                      <a16:colId xmlns:a16="http://schemas.microsoft.com/office/drawing/2014/main" val="2148754480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281642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1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357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367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14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9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004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938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755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88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30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438620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4AD543-1903-4153-A725-F72F8BD3C161}"/>
              </a:ext>
            </a:extLst>
          </p:cNvPr>
          <p:cNvCxnSpPr>
            <a:cxnSpLocks/>
          </p:cNvCxnSpPr>
          <p:nvPr/>
        </p:nvCxnSpPr>
        <p:spPr>
          <a:xfrm>
            <a:off x="3958917" y="2188628"/>
            <a:ext cx="0" cy="39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F15F38-B967-40E4-8C55-E9A3DB20BBBA}"/>
              </a:ext>
            </a:extLst>
          </p:cNvPr>
          <p:cNvCxnSpPr>
            <a:cxnSpLocks/>
          </p:cNvCxnSpPr>
          <p:nvPr/>
        </p:nvCxnSpPr>
        <p:spPr>
          <a:xfrm>
            <a:off x="1265362" y="4253725"/>
            <a:ext cx="39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39B7C6-ADE0-40E0-A77E-7673F85E318F}"/>
              </a:ext>
            </a:extLst>
          </p:cNvPr>
          <p:cNvSpPr txBox="1"/>
          <p:nvPr/>
        </p:nvSpPr>
        <p:spPr>
          <a:xfrm>
            <a:off x="3695703" y="1991117"/>
            <a:ext cx="26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0"/>
                <a:cs typeface="Segoe UI Light" panose="020B0502040204020203" pitchFamily="34" charset="0"/>
              </a:rPr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BFA18-02A6-49FC-ACD3-12AF6ED248E9}"/>
              </a:ext>
            </a:extLst>
          </p:cNvPr>
          <p:cNvSpPr txBox="1"/>
          <p:nvPr/>
        </p:nvSpPr>
        <p:spPr>
          <a:xfrm>
            <a:off x="1002148" y="4022892"/>
            <a:ext cx="277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radley Hand ITC" panose="03070402050302030203" pitchFamily="66" charset="0"/>
                <a:cs typeface="Segoe UI Light" panose="020B0502040204020203" pitchFamily="34" charset="0"/>
              </a:rPr>
              <a:t>i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BC766-ACA8-4632-9C04-E75638863449}"/>
              </a:ext>
            </a:extLst>
          </p:cNvPr>
          <p:cNvSpPr txBox="1"/>
          <p:nvPr/>
        </p:nvSpPr>
        <p:spPr>
          <a:xfrm>
            <a:off x="6095980" y="374589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sz="1800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800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min{</a:t>
            </a:r>
          </a:p>
          <a:p>
            <a:pPr lvl="2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dirty="0">
                <a:solidFill>
                  <a:srgbClr val="FF00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x[0:i-1]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y[0:j-1]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</a:t>
            </a:r>
            <a:r>
              <a:rPr lang="en-US" sz="18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x[</a:t>
            </a:r>
            <a:r>
              <a:rPr lang="en-US" sz="18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18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 </a:t>
            </a:r>
            <a:r>
              <a:rPr lang="en-US" sz="1800" dirty="0">
                <a:solidFill>
                  <a:schemeClr val="bg1">
                    <a:alpha val="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</a:t>
            </a:r>
            <a:r>
              <a:rPr lang="en-US" sz="18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y[j]</a:t>
            </a:r>
            <a:endParaRPr lang="en-US" dirty="0">
              <a:solidFill>
                <a:schemeClr val="bg1">
                  <a:alpha val="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</a:t>
            </a:r>
            <a:r>
              <a:rPr lang="en-US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+ 1</a:t>
            </a:r>
          </a:p>
          <a:p>
            <a:pPr lvl="2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dirty="0">
                <a:solidFill>
                  <a:srgbClr val="FF00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x[0:i-1]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+ 1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7A31D21-03CA-45DC-85E3-96D5A17A9A56}"/>
              </a:ext>
            </a:extLst>
          </p:cNvPr>
          <p:cNvSpPr/>
          <p:nvPr/>
        </p:nvSpPr>
        <p:spPr>
          <a:xfrm>
            <a:off x="4140200" y="2643607"/>
            <a:ext cx="2724672" cy="1610118"/>
          </a:xfrm>
          <a:custGeom>
            <a:avLst/>
            <a:gdLst>
              <a:gd name="connsiteX0" fmla="*/ 2604654 w 2884019"/>
              <a:gd name="connsiteY0" fmla="*/ 1025841 h 1570786"/>
              <a:gd name="connsiteX1" fmla="*/ 2641600 w 2884019"/>
              <a:gd name="connsiteY1" fmla="*/ 9841 h 1570786"/>
              <a:gd name="connsiteX2" fmla="*/ 0 w 2884019"/>
              <a:gd name="connsiteY2" fmla="*/ 1570786 h 157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4019" h="1570786">
                <a:moveTo>
                  <a:pt x="2604654" y="1025841"/>
                </a:moveTo>
                <a:cubicBezTo>
                  <a:pt x="2840181" y="472429"/>
                  <a:pt x="3075709" y="-80983"/>
                  <a:pt x="2641600" y="9841"/>
                </a:cubicBezTo>
                <a:cubicBezTo>
                  <a:pt x="2207491" y="100665"/>
                  <a:pt x="1103745" y="835725"/>
                  <a:pt x="0" y="1570786"/>
                </a:cubicBezTo>
              </a:path>
            </a:pathLst>
          </a:custGeom>
          <a:noFill/>
          <a:ln w="34925">
            <a:solidFill>
              <a:srgbClr val="FFFF00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FA297-390B-4629-8639-D38423377573}"/>
              </a:ext>
            </a:extLst>
          </p:cNvPr>
          <p:cNvSpPr txBox="1"/>
          <p:nvPr/>
        </p:nvSpPr>
        <p:spPr>
          <a:xfrm>
            <a:off x="9907031" y="4299891"/>
            <a:ext cx="188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7576098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Spelling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Correction via Minimum Edit Distance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9BB058-BFFB-4B07-A9B2-00A11D1E621B}"/>
              </a:ext>
            </a:extLst>
          </p:cNvPr>
          <p:cNvSpPr/>
          <p:nvPr/>
        </p:nvSpPr>
        <p:spPr>
          <a:xfrm>
            <a:off x="8648700" y="5750630"/>
            <a:ext cx="3175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B5803-70FC-4F3D-A926-B916A9CCFB1A}"/>
              </a:ext>
            </a:extLst>
          </p:cNvPr>
          <p:cNvSpPr/>
          <p:nvPr/>
        </p:nvSpPr>
        <p:spPr>
          <a:xfrm>
            <a:off x="0" y="2137839"/>
            <a:ext cx="12192000" cy="4720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3062B-FC34-43F0-ACFE-A59F5CDF56BF}"/>
              </a:ext>
            </a:extLst>
          </p:cNvPr>
          <p:cNvSpPr/>
          <p:nvPr/>
        </p:nvSpPr>
        <p:spPr>
          <a:xfrm>
            <a:off x="8439150" y="5389868"/>
            <a:ext cx="2095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2E335-97EB-4C05-8EC9-85845644989F}"/>
              </a:ext>
            </a:extLst>
          </p:cNvPr>
          <p:cNvSpPr/>
          <p:nvPr/>
        </p:nvSpPr>
        <p:spPr>
          <a:xfrm>
            <a:off x="8680450" y="4647074"/>
            <a:ext cx="1587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AAC1B2C-A105-4AD4-9A6E-A1F30AA74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323"/>
              </p:ext>
            </p:extLst>
          </p:nvPr>
        </p:nvGraphicFramePr>
        <p:xfrm>
          <a:off x="1801070" y="2585792"/>
          <a:ext cx="3990108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503">
                  <a:extLst>
                    <a:ext uri="{9D8B030D-6E8A-4147-A177-3AD203B41FA5}">
                      <a16:colId xmlns:a16="http://schemas.microsoft.com/office/drawing/2014/main" val="3108661205"/>
                    </a:ext>
                  </a:extLst>
                </a:gridCol>
                <a:gridCol w="335436">
                  <a:extLst>
                    <a:ext uri="{9D8B030D-6E8A-4147-A177-3AD203B41FA5}">
                      <a16:colId xmlns:a16="http://schemas.microsoft.com/office/drawing/2014/main" val="1392906236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1497524704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1302670982"/>
                    </a:ext>
                  </a:extLst>
                </a:gridCol>
                <a:gridCol w="290442">
                  <a:extLst>
                    <a:ext uri="{9D8B030D-6E8A-4147-A177-3AD203B41FA5}">
                      <a16:colId xmlns:a16="http://schemas.microsoft.com/office/drawing/2014/main" val="2241107128"/>
                    </a:ext>
                  </a:extLst>
                </a:gridCol>
                <a:gridCol w="330141">
                  <a:extLst>
                    <a:ext uri="{9D8B030D-6E8A-4147-A177-3AD203B41FA5}">
                      <a16:colId xmlns:a16="http://schemas.microsoft.com/office/drawing/2014/main" val="1762977763"/>
                    </a:ext>
                  </a:extLst>
                </a:gridCol>
                <a:gridCol w="319567">
                  <a:extLst>
                    <a:ext uri="{9D8B030D-6E8A-4147-A177-3AD203B41FA5}">
                      <a16:colId xmlns:a16="http://schemas.microsoft.com/office/drawing/2014/main" val="282353523"/>
                    </a:ext>
                  </a:extLst>
                </a:gridCol>
                <a:gridCol w="335436">
                  <a:extLst>
                    <a:ext uri="{9D8B030D-6E8A-4147-A177-3AD203B41FA5}">
                      <a16:colId xmlns:a16="http://schemas.microsoft.com/office/drawing/2014/main" val="3128507782"/>
                    </a:ext>
                  </a:extLst>
                </a:gridCol>
                <a:gridCol w="315267">
                  <a:extLst>
                    <a:ext uri="{9D8B030D-6E8A-4147-A177-3AD203B41FA5}">
                      <a16:colId xmlns:a16="http://schemas.microsoft.com/office/drawing/2014/main" val="1028538740"/>
                    </a:ext>
                  </a:extLst>
                </a:gridCol>
                <a:gridCol w="290442">
                  <a:extLst>
                    <a:ext uri="{9D8B030D-6E8A-4147-A177-3AD203B41FA5}">
                      <a16:colId xmlns:a16="http://schemas.microsoft.com/office/drawing/2014/main" val="565376593"/>
                    </a:ext>
                  </a:extLst>
                </a:gridCol>
                <a:gridCol w="363365">
                  <a:extLst>
                    <a:ext uri="{9D8B030D-6E8A-4147-A177-3AD203B41FA5}">
                      <a16:colId xmlns:a16="http://schemas.microsoft.com/office/drawing/2014/main" val="2148754480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281642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1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357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367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14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9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004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938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755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88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30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438620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4AD543-1903-4153-A725-F72F8BD3C161}"/>
              </a:ext>
            </a:extLst>
          </p:cNvPr>
          <p:cNvCxnSpPr>
            <a:cxnSpLocks/>
          </p:cNvCxnSpPr>
          <p:nvPr/>
        </p:nvCxnSpPr>
        <p:spPr>
          <a:xfrm>
            <a:off x="3958917" y="2188628"/>
            <a:ext cx="0" cy="39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F15F38-B967-40E4-8C55-E9A3DB20BBBA}"/>
              </a:ext>
            </a:extLst>
          </p:cNvPr>
          <p:cNvCxnSpPr>
            <a:cxnSpLocks/>
          </p:cNvCxnSpPr>
          <p:nvPr/>
        </p:nvCxnSpPr>
        <p:spPr>
          <a:xfrm>
            <a:off x="1265362" y="4253725"/>
            <a:ext cx="39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39B7C6-ADE0-40E0-A77E-7673F85E318F}"/>
              </a:ext>
            </a:extLst>
          </p:cNvPr>
          <p:cNvSpPr txBox="1"/>
          <p:nvPr/>
        </p:nvSpPr>
        <p:spPr>
          <a:xfrm>
            <a:off x="3695703" y="1991117"/>
            <a:ext cx="26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0"/>
                <a:cs typeface="Segoe UI Light" panose="020B0502040204020203" pitchFamily="34" charset="0"/>
              </a:rPr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BFA18-02A6-49FC-ACD3-12AF6ED248E9}"/>
              </a:ext>
            </a:extLst>
          </p:cNvPr>
          <p:cNvSpPr txBox="1"/>
          <p:nvPr/>
        </p:nvSpPr>
        <p:spPr>
          <a:xfrm>
            <a:off x="1002148" y="4022892"/>
            <a:ext cx="277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radley Hand ITC" panose="03070402050302030203" pitchFamily="66" charset="0"/>
                <a:cs typeface="Segoe UI Light" panose="020B0502040204020203" pitchFamily="34" charset="0"/>
              </a:rPr>
              <a:t>i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BC766-ACA8-4632-9C04-E75638863449}"/>
              </a:ext>
            </a:extLst>
          </p:cNvPr>
          <p:cNvSpPr txBox="1"/>
          <p:nvPr/>
        </p:nvSpPr>
        <p:spPr>
          <a:xfrm>
            <a:off x="6095980" y="374589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sz="1800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800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min{</a:t>
            </a:r>
          </a:p>
          <a:p>
            <a:pPr lvl="2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dirty="0">
                <a:solidFill>
                  <a:srgbClr val="FF00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x[0:i-1]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y[0:j-1]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</a:t>
            </a:r>
            <a:r>
              <a:rPr lang="en-US" sz="18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x[</a:t>
            </a:r>
            <a:r>
              <a:rPr lang="en-US" sz="1800" dirty="0" err="1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18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 </a:t>
            </a:r>
            <a:r>
              <a:rPr lang="en-US" sz="1800" dirty="0">
                <a:solidFill>
                  <a:schemeClr val="bg1">
                    <a:alpha val="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</a:t>
            </a:r>
            <a:r>
              <a:rPr lang="en-US" sz="1800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y[j]</a:t>
            </a:r>
            <a:endParaRPr lang="en-US" dirty="0">
              <a:solidFill>
                <a:schemeClr val="bg1">
                  <a:alpha val="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defRPr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</a:t>
            </a:r>
            <a:r>
              <a:rPr lang="en-US" dirty="0">
                <a:solidFill>
                  <a:srgbClr val="FF00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>
                    <a:alpha val="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y[0:j-1]</a:t>
            </a: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+ 1</a:t>
            </a:r>
          </a:p>
          <a:p>
            <a:pPr lvl="2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</a:t>
            </a:r>
            <a:r>
              <a:rPr lang="en-US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+ 1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7A31D21-03CA-45DC-85E3-96D5A17A9A56}"/>
              </a:ext>
            </a:extLst>
          </p:cNvPr>
          <p:cNvSpPr/>
          <p:nvPr/>
        </p:nvSpPr>
        <p:spPr>
          <a:xfrm>
            <a:off x="4140200" y="2643607"/>
            <a:ext cx="2724672" cy="1610118"/>
          </a:xfrm>
          <a:custGeom>
            <a:avLst/>
            <a:gdLst>
              <a:gd name="connsiteX0" fmla="*/ 2604654 w 2884019"/>
              <a:gd name="connsiteY0" fmla="*/ 1025841 h 1570786"/>
              <a:gd name="connsiteX1" fmla="*/ 2641600 w 2884019"/>
              <a:gd name="connsiteY1" fmla="*/ 9841 h 1570786"/>
              <a:gd name="connsiteX2" fmla="*/ 0 w 2884019"/>
              <a:gd name="connsiteY2" fmla="*/ 1570786 h 157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4019" h="1570786">
                <a:moveTo>
                  <a:pt x="2604654" y="1025841"/>
                </a:moveTo>
                <a:cubicBezTo>
                  <a:pt x="2840181" y="472429"/>
                  <a:pt x="3075709" y="-80983"/>
                  <a:pt x="2641600" y="9841"/>
                </a:cubicBezTo>
                <a:cubicBezTo>
                  <a:pt x="2207491" y="100665"/>
                  <a:pt x="1103745" y="835725"/>
                  <a:pt x="0" y="1570786"/>
                </a:cubicBezTo>
              </a:path>
            </a:pathLst>
          </a:custGeom>
          <a:noFill/>
          <a:ln w="34925">
            <a:solidFill>
              <a:srgbClr val="FFFF00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4ED4B4-BA9C-4A0A-A8CD-744D84B95C19}"/>
              </a:ext>
            </a:extLst>
          </p:cNvPr>
          <p:cNvSpPr txBox="1"/>
          <p:nvPr/>
        </p:nvSpPr>
        <p:spPr>
          <a:xfrm>
            <a:off x="9999925" y="4576726"/>
            <a:ext cx="188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8694792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Spelling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Correction via Minimum Edit Distance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9BB058-BFFB-4B07-A9B2-00A11D1E621B}"/>
              </a:ext>
            </a:extLst>
          </p:cNvPr>
          <p:cNvSpPr/>
          <p:nvPr/>
        </p:nvSpPr>
        <p:spPr>
          <a:xfrm>
            <a:off x="8648700" y="5750630"/>
            <a:ext cx="3175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B5803-70FC-4F3D-A926-B916A9CCFB1A}"/>
              </a:ext>
            </a:extLst>
          </p:cNvPr>
          <p:cNvSpPr/>
          <p:nvPr/>
        </p:nvSpPr>
        <p:spPr>
          <a:xfrm>
            <a:off x="0" y="2137839"/>
            <a:ext cx="12192000" cy="4720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3062B-FC34-43F0-ACFE-A59F5CDF56BF}"/>
              </a:ext>
            </a:extLst>
          </p:cNvPr>
          <p:cNvSpPr/>
          <p:nvPr/>
        </p:nvSpPr>
        <p:spPr>
          <a:xfrm>
            <a:off x="8439150" y="5389868"/>
            <a:ext cx="2095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2E335-97EB-4C05-8EC9-85845644989F}"/>
              </a:ext>
            </a:extLst>
          </p:cNvPr>
          <p:cNvSpPr/>
          <p:nvPr/>
        </p:nvSpPr>
        <p:spPr>
          <a:xfrm>
            <a:off x="8680450" y="4647074"/>
            <a:ext cx="1587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AAC1B2C-A105-4AD4-9A6E-A1F30AA74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981589"/>
              </p:ext>
            </p:extLst>
          </p:nvPr>
        </p:nvGraphicFramePr>
        <p:xfrm>
          <a:off x="1801070" y="2585792"/>
          <a:ext cx="3990108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503">
                  <a:extLst>
                    <a:ext uri="{9D8B030D-6E8A-4147-A177-3AD203B41FA5}">
                      <a16:colId xmlns:a16="http://schemas.microsoft.com/office/drawing/2014/main" val="3108661205"/>
                    </a:ext>
                  </a:extLst>
                </a:gridCol>
                <a:gridCol w="335436">
                  <a:extLst>
                    <a:ext uri="{9D8B030D-6E8A-4147-A177-3AD203B41FA5}">
                      <a16:colId xmlns:a16="http://schemas.microsoft.com/office/drawing/2014/main" val="1392906236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1497524704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1302670982"/>
                    </a:ext>
                  </a:extLst>
                </a:gridCol>
                <a:gridCol w="290442">
                  <a:extLst>
                    <a:ext uri="{9D8B030D-6E8A-4147-A177-3AD203B41FA5}">
                      <a16:colId xmlns:a16="http://schemas.microsoft.com/office/drawing/2014/main" val="2241107128"/>
                    </a:ext>
                  </a:extLst>
                </a:gridCol>
                <a:gridCol w="330141">
                  <a:extLst>
                    <a:ext uri="{9D8B030D-6E8A-4147-A177-3AD203B41FA5}">
                      <a16:colId xmlns:a16="http://schemas.microsoft.com/office/drawing/2014/main" val="1762977763"/>
                    </a:ext>
                  </a:extLst>
                </a:gridCol>
                <a:gridCol w="319567">
                  <a:extLst>
                    <a:ext uri="{9D8B030D-6E8A-4147-A177-3AD203B41FA5}">
                      <a16:colId xmlns:a16="http://schemas.microsoft.com/office/drawing/2014/main" val="282353523"/>
                    </a:ext>
                  </a:extLst>
                </a:gridCol>
                <a:gridCol w="335436">
                  <a:extLst>
                    <a:ext uri="{9D8B030D-6E8A-4147-A177-3AD203B41FA5}">
                      <a16:colId xmlns:a16="http://schemas.microsoft.com/office/drawing/2014/main" val="3128507782"/>
                    </a:ext>
                  </a:extLst>
                </a:gridCol>
                <a:gridCol w="315267">
                  <a:extLst>
                    <a:ext uri="{9D8B030D-6E8A-4147-A177-3AD203B41FA5}">
                      <a16:colId xmlns:a16="http://schemas.microsoft.com/office/drawing/2014/main" val="1028538740"/>
                    </a:ext>
                  </a:extLst>
                </a:gridCol>
                <a:gridCol w="290442">
                  <a:extLst>
                    <a:ext uri="{9D8B030D-6E8A-4147-A177-3AD203B41FA5}">
                      <a16:colId xmlns:a16="http://schemas.microsoft.com/office/drawing/2014/main" val="565376593"/>
                    </a:ext>
                  </a:extLst>
                </a:gridCol>
                <a:gridCol w="363365">
                  <a:extLst>
                    <a:ext uri="{9D8B030D-6E8A-4147-A177-3AD203B41FA5}">
                      <a16:colId xmlns:a16="http://schemas.microsoft.com/office/drawing/2014/main" val="2148754480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281642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1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357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367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14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9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004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938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755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88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30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438620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4AD543-1903-4153-A725-F72F8BD3C161}"/>
              </a:ext>
            </a:extLst>
          </p:cNvPr>
          <p:cNvCxnSpPr>
            <a:cxnSpLocks/>
          </p:cNvCxnSpPr>
          <p:nvPr/>
        </p:nvCxnSpPr>
        <p:spPr>
          <a:xfrm>
            <a:off x="3958917" y="2188628"/>
            <a:ext cx="0" cy="39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F15F38-B967-40E4-8C55-E9A3DB20BBBA}"/>
              </a:ext>
            </a:extLst>
          </p:cNvPr>
          <p:cNvCxnSpPr>
            <a:cxnSpLocks/>
          </p:cNvCxnSpPr>
          <p:nvPr/>
        </p:nvCxnSpPr>
        <p:spPr>
          <a:xfrm>
            <a:off x="1265362" y="4253725"/>
            <a:ext cx="39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39B7C6-ADE0-40E0-A77E-7673F85E318F}"/>
              </a:ext>
            </a:extLst>
          </p:cNvPr>
          <p:cNvSpPr txBox="1"/>
          <p:nvPr/>
        </p:nvSpPr>
        <p:spPr>
          <a:xfrm>
            <a:off x="3695703" y="1991117"/>
            <a:ext cx="26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0"/>
                <a:cs typeface="Segoe UI Light" panose="020B0502040204020203" pitchFamily="34" charset="0"/>
              </a:rPr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BFA18-02A6-49FC-ACD3-12AF6ED248E9}"/>
              </a:ext>
            </a:extLst>
          </p:cNvPr>
          <p:cNvSpPr txBox="1"/>
          <p:nvPr/>
        </p:nvSpPr>
        <p:spPr>
          <a:xfrm>
            <a:off x="1002148" y="4022892"/>
            <a:ext cx="277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radley Hand ITC" panose="03070402050302030203" pitchFamily="66" charset="0"/>
                <a:cs typeface="Segoe UI Light" panose="020B0502040204020203" pitchFamily="34" charset="0"/>
              </a:rPr>
              <a:t>i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BC766-ACA8-4632-9C04-E75638863449}"/>
              </a:ext>
            </a:extLst>
          </p:cNvPr>
          <p:cNvSpPr txBox="1"/>
          <p:nvPr/>
        </p:nvSpPr>
        <p:spPr>
          <a:xfrm>
            <a:off x="6095980" y="374589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sz="1800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800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min{</a:t>
            </a:r>
          </a:p>
          <a:p>
            <a:pPr lvl="2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</a:t>
            </a:r>
            <a:r>
              <a:rPr lang="en-US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x[</a:t>
            </a:r>
            <a:r>
              <a:rPr lang="en-US" sz="1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y[j]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defRPr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+ 1</a:t>
            </a:r>
          </a:p>
          <a:p>
            <a:pPr lvl="2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</a:t>
            </a:r>
            <a:r>
              <a:rPr lang="en-US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+ 1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7A31D21-03CA-45DC-85E3-96D5A17A9A56}"/>
              </a:ext>
            </a:extLst>
          </p:cNvPr>
          <p:cNvSpPr/>
          <p:nvPr/>
        </p:nvSpPr>
        <p:spPr>
          <a:xfrm>
            <a:off x="4140200" y="2643607"/>
            <a:ext cx="2724672" cy="1610118"/>
          </a:xfrm>
          <a:custGeom>
            <a:avLst/>
            <a:gdLst>
              <a:gd name="connsiteX0" fmla="*/ 2604654 w 2884019"/>
              <a:gd name="connsiteY0" fmla="*/ 1025841 h 1570786"/>
              <a:gd name="connsiteX1" fmla="*/ 2641600 w 2884019"/>
              <a:gd name="connsiteY1" fmla="*/ 9841 h 1570786"/>
              <a:gd name="connsiteX2" fmla="*/ 0 w 2884019"/>
              <a:gd name="connsiteY2" fmla="*/ 1570786 h 157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4019" h="1570786">
                <a:moveTo>
                  <a:pt x="2604654" y="1025841"/>
                </a:moveTo>
                <a:cubicBezTo>
                  <a:pt x="2840181" y="472429"/>
                  <a:pt x="3075709" y="-80983"/>
                  <a:pt x="2641600" y="9841"/>
                </a:cubicBezTo>
                <a:cubicBezTo>
                  <a:pt x="2207491" y="100665"/>
                  <a:pt x="1103745" y="835725"/>
                  <a:pt x="0" y="1570786"/>
                </a:cubicBezTo>
              </a:path>
            </a:pathLst>
          </a:custGeom>
          <a:noFill/>
          <a:ln w="34925">
            <a:solidFill>
              <a:srgbClr val="FFFF00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4ED4B4-BA9C-4A0A-A8CD-744D84B95C19}"/>
              </a:ext>
            </a:extLst>
          </p:cNvPr>
          <p:cNvSpPr txBox="1"/>
          <p:nvPr/>
        </p:nvSpPr>
        <p:spPr>
          <a:xfrm>
            <a:off x="9904079" y="4576890"/>
            <a:ext cx="188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Delete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73318-7690-4739-8151-39BF45551F05}"/>
              </a:ext>
            </a:extLst>
          </p:cNvPr>
          <p:cNvSpPr txBox="1"/>
          <p:nvPr/>
        </p:nvSpPr>
        <p:spPr>
          <a:xfrm>
            <a:off x="9907031" y="4299891"/>
            <a:ext cx="188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37482991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Spelling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Correction via Minimum Edit Distance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9BB058-BFFB-4B07-A9B2-00A11D1E621B}"/>
              </a:ext>
            </a:extLst>
          </p:cNvPr>
          <p:cNvSpPr/>
          <p:nvPr/>
        </p:nvSpPr>
        <p:spPr>
          <a:xfrm>
            <a:off x="8648700" y="5750630"/>
            <a:ext cx="31750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B5803-70FC-4F3D-A926-B916A9CCFB1A}"/>
              </a:ext>
            </a:extLst>
          </p:cNvPr>
          <p:cNvSpPr/>
          <p:nvPr/>
        </p:nvSpPr>
        <p:spPr>
          <a:xfrm>
            <a:off x="0" y="2137839"/>
            <a:ext cx="12192000" cy="4720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3062B-FC34-43F0-ACFE-A59F5CDF56BF}"/>
              </a:ext>
            </a:extLst>
          </p:cNvPr>
          <p:cNvSpPr/>
          <p:nvPr/>
        </p:nvSpPr>
        <p:spPr>
          <a:xfrm>
            <a:off x="8439150" y="5389868"/>
            <a:ext cx="2095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2E335-97EB-4C05-8EC9-85845644989F}"/>
              </a:ext>
            </a:extLst>
          </p:cNvPr>
          <p:cNvSpPr/>
          <p:nvPr/>
        </p:nvSpPr>
        <p:spPr>
          <a:xfrm>
            <a:off x="8680450" y="4647074"/>
            <a:ext cx="158750" cy="36933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AAC1B2C-A105-4AD4-9A6E-A1F30AA74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14813"/>
              </p:ext>
            </p:extLst>
          </p:nvPr>
        </p:nvGraphicFramePr>
        <p:xfrm>
          <a:off x="1801070" y="2585792"/>
          <a:ext cx="3990108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503">
                  <a:extLst>
                    <a:ext uri="{9D8B030D-6E8A-4147-A177-3AD203B41FA5}">
                      <a16:colId xmlns:a16="http://schemas.microsoft.com/office/drawing/2014/main" val="3108661205"/>
                    </a:ext>
                  </a:extLst>
                </a:gridCol>
                <a:gridCol w="335436">
                  <a:extLst>
                    <a:ext uri="{9D8B030D-6E8A-4147-A177-3AD203B41FA5}">
                      <a16:colId xmlns:a16="http://schemas.microsoft.com/office/drawing/2014/main" val="1392906236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1497524704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1302670982"/>
                    </a:ext>
                  </a:extLst>
                </a:gridCol>
                <a:gridCol w="290442">
                  <a:extLst>
                    <a:ext uri="{9D8B030D-6E8A-4147-A177-3AD203B41FA5}">
                      <a16:colId xmlns:a16="http://schemas.microsoft.com/office/drawing/2014/main" val="2241107128"/>
                    </a:ext>
                  </a:extLst>
                </a:gridCol>
                <a:gridCol w="330141">
                  <a:extLst>
                    <a:ext uri="{9D8B030D-6E8A-4147-A177-3AD203B41FA5}">
                      <a16:colId xmlns:a16="http://schemas.microsoft.com/office/drawing/2014/main" val="1762977763"/>
                    </a:ext>
                  </a:extLst>
                </a:gridCol>
                <a:gridCol w="319567">
                  <a:extLst>
                    <a:ext uri="{9D8B030D-6E8A-4147-A177-3AD203B41FA5}">
                      <a16:colId xmlns:a16="http://schemas.microsoft.com/office/drawing/2014/main" val="282353523"/>
                    </a:ext>
                  </a:extLst>
                </a:gridCol>
                <a:gridCol w="335436">
                  <a:extLst>
                    <a:ext uri="{9D8B030D-6E8A-4147-A177-3AD203B41FA5}">
                      <a16:colId xmlns:a16="http://schemas.microsoft.com/office/drawing/2014/main" val="3128507782"/>
                    </a:ext>
                  </a:extLst>
                </a:gridCol>
                <a:gridCol w="315267">
                  <a:extLst>
                    <a:ext uri="{9D8B030D-6E8A-4147-A177-3AD203B41FA5}">
                      <a16:colId xmlns:a16="http://schemas.microsoft.com/office/drawing/2014/main" val="1028538740"/>
                    </a:ext>
                  </a:extLst>
                </a:gridCol>
                <a:gridCol w="290442">
                  <a:extLst>
                    <a:ext uri="{9D8B030D-6E8A-4147-A177-3AD203B41FA5}">
                      <a16:colId xmlns:a16="http://schemas.microsoft.com/office/drawing/2014/main" val="565376593"/>
                    </a:ext>
                  </a:extLst>
                </a:gridCol>
                <a:gridCol w="363365">
                  <a:extLst>
                    <a:ext uri="{9D8B030D-6E8A-4147-A177-3AD203B41FA5}">
                      <a16:colId xmlns:a16="http://schemas.microsoft.com/office/drawing/2014/main" val="2148754480"/>
                    </a:ext>
                  </a:extLst>
                </a:gridCol>
                <a:gridCol w="352503">
                  <a:extLst>
                    <a:ext uri="{9D8B030D-6E8A-4147-A177-3AD203B41FA5}">
                      <a16:colId xmlns:a16="http://schemas.microsoft.com/office/drawing/2014/main" val="281642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1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357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367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14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49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004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938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755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88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</a:t>
                      </a:r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30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438620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4AD543-1903-4153-A725-F72F8BD3C161}"/>
              </a:ext>
            </a:extLst>
          </p:cNvPr>
          <p:cNvCxnSpPr>
            <a:cxnSpLocks/>
          </p:cNvCxnSpPr>
          <p:nvPr/>
        </p:nvCxnSpPr>
        <p:spPr>
          <a:xfrm>
            <a:off x="5622617" y="2118819"/>
            <a:ext cx="0" cy="39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F15F38-B967-40E4-8C55-E9A3DB20BBBA}"/>
              </a:ext>
            </a:extLst>
          </p:cNvPr>
          <p:cNvCxnSpPr>
            <a:cxnSpLocks/>
          </p:cNvCxnSpPr>
          <p:nvPr/>
        </p:nvCxnSpPr>
        <p:spPr>
          <a:xfrm>
            <a:off x="1279788" y="6488976"/>
            <a:ext cx="39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39B7C6-ADE0-40E0-A77E-7673F85E318F}"/>
              </a:ext>
            </a:extLst>
          </p:cNvPr>
          <p:cNvSpPr txBox="1"/>
          <p:nvPr/>
        </p:nvSpPr>
        <p:spPr>
          <a:xfrm>
            <a:off x="5220772" y="1956213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0"/>
                <a:cs typeface="Segoe UI Light" panose="020B0502040204020203" pitchFamily="34" charset="0"/>
              </a:rPr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BFA18-02A6-49FC-ACD3-12AF6ED248E9}"/>
              </a:ext>
            </a:extLst>
          </p:cNvPr>
          <p:cNvSpPr txBox="1"/>
          <p:nvPr/>
        </p:nvSpPr>
        <p:spPr>
          <a:xfrm>
            <a:off x="1093521" y="5993592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0"/>
                <a:cs typeface="Segoe UI Light" panose="020B0502040204020203" pitchFamily="34" charset="0"/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BC766-ACA8-4632-9C04-E75638863449}"/>
              </a:ext>
            </a:extLst>
          </p:cNvPr>
          <p:cNvSpPr txBox="1"/>
          <p:nvPr/>
        </p:nvSpPr>
        <p:spPr>
          <a:xfrm>
            <a:off x="6095980" y="374589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sz="1800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800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min{</a:t>
            </a:r>
          </a:p>
          <a:p>
            <a:pPr lvl="2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</a:t>
            </a:r>
            <a:r>
              <a:rPr lang="en-US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x[</a:t>
            </a:r>
            <a:r>
              <a:rPr lang="en-US" sz="1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]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y[j]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defRPr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+ 1</a:t>
            </a:r>
          </a:p>
          <a:p>
            <a:pPr lvl="2"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D(</a:t>
            </a:r>
            <a:r>
              <a:rPr lang="en-US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x[0:i-1]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y[0:j]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+ 1</a:t>
            </a:r>
          </a:p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4ED4B4-BA9C-4A0A-A8CD-744D84B95C19}"/>
              </a:ext>
            </a:extLst>
          </p:cNvPr>
          <p:cNvSpPr txBox="1"/>
          <p:nvPr/>
        </p:nvSpPr>
        <p:spPr>
          <a:xfrm>
            <a:off x="9904079" y="4576890"/>
            <a:ext cx="188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Delete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73318-7690-4739-8151-39BF45551F05}"/>
              </a:ext>
            </a:extLst>
          </p:cNvPr>
          <p:cNvSpPr txBox="1"/>
          <p:nvPr/>
        </p:nvSpPr>
        <p:spPr>
          <a:xfrm>
            <a:off x="9907031" y="4299891"/>
            <a:ext cx="188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71A2A8-AD2C-4E9D-909E-9CF68FD6A706}"/>
              </a:ext>
            </a:extLst>
          </p:cNvPr>
          <p:cNvSpPr txBox="1"/>
          <p:nvPr/>
        </p:nvSpPr>
        <p:spPr>
          <a:xfrm>
            <a:off x="6086436" y="6304310"/>
            <a:ext cx="180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D(</a:t>
            </a:r>
            <a:r>
              <a:rPr lang="en-US" sz="1800" dirty="0">
                <a:solidFill>
                  <a:srgbClr val="FF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x[0:n]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800" dirty="0">
                <a:solidFill>
                  <a:srgbClr val="336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y[0:m]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1850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Spelling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Correction via Minimum Edit Distance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8B2EFC-5035-4183-949D-B5AE7DFE7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3429000"/>
            <a:ext cx="4595452" cy="33214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8A9010-9720-41B9-AEB1-4F13F7554AC1}"/>
              </a:ext>
            </a:extLst>
          </p:cNvPr>
          <p:cNvSpPr txBox="1"/>
          <p:nvPr/>
        </p:nvSpPr>
        <p:spPr>
          <a:xfrm>
            <a:off x="701674" y="2206454"/>
            <a:ext cx="10232506" cy="64633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Levenshtein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V. I. (1966). Binary codes capable of correcting deletions, insertions, and reversals. Cybernetics and Control Theory (1965).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C83C5-E090-4375-AB50-C41492F2A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800" y="3429001"/>
            <a:ext cx="2667000" cy="33214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A2C452-9DF2-4798-BCE8-5113C4152ADB}"/>
              </a:ext>
            </a:extLst>
          </p:cNvPr>
          <p:cNvSpPr txBox="1"/>
          <p:nvPr/>
        </p:nvSpPr>
        <p:spPr>
          <a:xfrm>
            <a:off x="701655" y="2852785"/>
            <a:ext cx="11490325" cy="36933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Pioneer in the theory of error correcting codes, </a:t>
            </a:r>
            <a:r>
              <a:rPr lang="en-US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Vladimir I. </a:t>
            </a:r>
            <a:r>
              <a:rPr lang="en-US" dirty="0" err="1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Levenshtein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known as the father of coding theory in Russia.</a:t>
            </a:r>
          </a:p>
        </p:txBody>
      </p:sp>
    </p:spTree>
    <p:extLst>
      <p:ext uri="{BB962C8B-B14F-4D97-AF65-F5344CB8AC3E}">
        <p14:creationId xmlns:p14="http://schemas.microsoft.com/office/powerpoint/2010/main" val="4027620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Spelling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Correction via Minimum Edit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11591-5F38-46A0-A1A1-5043BE38D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59569"/>
            <a:ext cx="2667000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B14C1D-D2D1-48E8-8B36-7764935140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9579"/>
          <a:stretch/>
        </p:blipFill>
        <p:spPr>
          <a:xfrm>
            <a:off x="5033964" y="2717886"/>
            <a:ext cx="2677353" cy="816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EA55CB-43CE-466E-B74D-49682466E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2191"/>
          <a:stretch/>
        </p:blipFill>
        <p:spPr>
          <a:xfrm>
            <a:off x="5033964" y="3774039"/>
            <a:ext cx="744538" cy="2669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79C987-C364-4FAC-BBFD-347E527FB9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2643" b="61072"/>
          <a:stretch/>
        </p:blipFill>
        <p:spPr>
          <a:xfrm>
            <a:off x="8963421" y="3429000"/>
            <a:ext cx="1503639" cy="156686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16F4167-EE37-40B3-925D-03F4BB6EC050}"/>
              </a:ext>
            </a:extLst>
          </p:cNvPr>
          <p:cNvSpPr/>
          <p:nvPr/>
        </p:nvSpPr>
        <p:spPr>
          <a:xfrm>
            <a:off x="8004831" y="3911600"/>
            <a:ext cx="567669" cy="484632"/>
          </a:xfrm>
          <a:prstGeom prst="rightArrow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34FF7AE-DC0D-4FB1-8A2A-44CFC8E75F19}"/>
              </a:ext>
            </a:extLst>
          </p:cNvPr>
          <p:cNvSpPr/>
          <p:nvPr/>
        </p:nvSpPr>
        <p:spPr>
          <a:xfrm>
            <a:off x="3664602" y="3911600"/>
            <a:ext cx="567669" cy="484632"/>
          </a:xfrm>
          <a:prstGeom prst="rightArrow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1493E-D87C-460D-BC63-463793CBDDE1}"/>
              </a:ext>
            </a:extLst>
          </p:cNvPr>
          <p:cNvSpPr txBox="1"/>
          <p:nvPr/>
        </p:nvSpPr>
        <p:spPr>
          <a:xfrm>
            <a:off x="-20" y="2136523"/>
            <a:ext cx="12192000" cy="46166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Light (Headings)"/>
              </a:rPr>
              <a:t>https://phiresky.github.io/levenshtein-demo/</a:t>
            </a:r>
          </a:p>
        </p:txBody>
      </p:sp>
    </p:spTree>
    <p:extLst>
      <p:ext uri="{BB962C8B-B14F-4D97-AF65-F5344CB8AC3E}">
        <p14:creationId xmlns:p14="http://schemas.microsoft.com/office/powerpoint/2010/main" val="2711081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bject, night, snow&#10;&#10;Description automatically generated">
            <a:extLst>
              <a:ext uri="{FF2B5EF4-FFF2-40B4-BE49-F238E27FC236}">
                <a16:creationId xmlns:a16="http://schemas.microsoft.com/office/drawing/2014/main" id="{80FF6711-86FE-4D1B-9361-FC665A83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38" b="342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65AFBA-4740-4911-BD39-A5CC0798B969}"/>
              </a:ext>
            </a:extLst>
          </p:cNvPr>
          <p:cNvSpPr/>
          <p:nvPr/>
        </p:nvSpPr>
        <p:spPr>
          <a:xfrm>
            <a:off x="-20" y="218326"/>
            <a:ext cx="12192000" cy="109400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6600" dirty="0">
                <a:solidFill>
                  <a:schemeClr val="bg1"/>
                </a:solidFill>
                <a:latin typeface="Segoe UI Light (Headings)"/>
              </a:rPr>
              <a:t>T</a:t>
            </a:r>
            <a:r>
              <a:rPr kumimoji="0" lang="en-CA" sz="6600" b="0" u="none" strike="noStrike" kern="1200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ext</a:t>
            </a:r>
            <a:r>
              <a:rPr kumimoji="0" lang="en-CA" sz="6600" b="0" i="0" u="none" strike="noStrike" kern="1200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rPr>
              <a:t> Normalization</a:t>
            </a: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1209F612-3B09-45EB-9573-39D7136A9F3E}"/>
              </a:ext>
            </a:extLst>
          </p:cNvPr>
          <p:cNvCxnSpPr>
            <a:cxnSpLocks/>
          </p:cNvCxnSpPr>
          <p:nvPr/>
        </p:nvCxnSpPr>
        <p:spPr>
          <a:xfrm>
            <a:off x="1232341" y="1312890"/>
            <a:ext cx="97081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4B8C52-91C7-4413-A4B3-2729E25F615E}"/>
              </a:ext>
            </a:extLst>
          </p:cNvPr>
          <p:cNvSpPr txBox="1"/>
          <p:nvPr/>
        </p:nvSpPr>
        <p:spPr>
          <a:xfrm>
            <a:off x="20" y="1382700"/>
            <a:ext cx="12191980" cy="76944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Spelling </a:t>
            </a:r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Correction via Minimum Edit Distance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0EF4EC-2513-4F74-A235-3D7456613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887" t="37884" b="12500"/>
          <a:stretch/>
        </p:blipFill>
        <p:spPr>
          <a:xfrm>
            <a:off x="5768087" y="2457547"/>
            <a:ext cx="4625075" cy="3255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5A27A9-50A8-43A6-98BA-5E11686660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5" t="2703" r="83930" b="73986"/>
          <a:stretch/>
        </p:blipFill>
        <p:spPr>
          <a:xfrm>
            <a:off x="9096375" y="2695025"/>
            <a:ext cx="1200150" cy="1314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E41E73-A9D1-489C-8212-56023D6E2A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9" t="27210" r="43637" b="19082"/>
          <a:stretch/>
        </p:blipFill>
        <p:spPr>
          <a:xfrm flipV="1">
            <a:off x="1495425" y="2457547"/>
            <a:ext cx="4272662" cy="32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1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3272</TotalTime>
  <Words>6481</Words>
  <Application>Microsoft Office PowerPoint</Application>
  <PresentationFormat>Widescreen</PresentationFormat>
  <Paragraphs>1069</Paragraphs>
  <Slides>105</Slides>
  <Notes>86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26" baseType="lpstr">
      <vt:lpstr>Arial</vt:lpstr>
      <vt:lpstr>Bradley Hand ITC</vt:lpstr>
      <vt:lpstr>Calibri</vt:lpstr>
      <vt:lpstr>Calibri Light</vt:lpstr>
      <vt:lpstr>Cambria Math</vt:lpstr>
      <vt:lpstr>Courier New</vt:lpstr>
      <vt:lpstr>Gill Sans MT</vt:lpstr>
      <vt:lpstr>Google Sans</vt:lpstr>
      <vt:lpstr>Lucida Grande</vt:lpstr>
      <vt:lpstr>NimbusRomNo9L-Regu</vt:lpstr>
      <vt:lpstr>PT Sans</vt:lpstr>
      <vt:lpstr>Segoe UI Light</vt:lpstr>
      <vt:lpstr>Segoe UI Light (Headings)</vt:lpstr>
      <vt:lpstr>Times New Roman</vt:lpstr>
      <vt:lpstr>Times-Bold</vt:lpstr>
      <vt:lpstr>Times-Roman</vt:lpstr>
      <vt:lpstr>Office Theme</vt:lpstr>
      <vt:lpstr>Simple Light</vt:lpstr>
      <vt:lpstr>Gallery</vt:lpstr>
      <vt:lpstr>1_Simple Light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School of Computer Science; University of Winsor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Normalization NLP</dc:title>
  <dc:subject>COMP8730: NLP</dc:subject>
  <dc:creator>Hossein Fani;hfani@uwindsor.ca</dc:creator>
  <cp:keywords>NLP;</cp:keywords>
  <dc:description>hfani@uwindsor.ca</dc:description>
  <cp:lastModifiedBy>Hossein Fani</cp:lastModifiedBy>
  <cp:revision>374</cp:revision>
  <dcterms:created xsi:type="dcterms:W3CDTF">2021-01-06T20:53:20Z</dcterms:created>
  <dcterms:modified xsi:type="dcterms:W3CDTF">2022-01-25T01:16:35Z</dcterms:modified>
</cp:coreProperties>
</file>